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Default Extension="vml" ContentType="application/vnd.openxmlformats-officedocument.vmlDrawing"/>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39"/>
  </p:notesMasterIdLst>
  <p:handoutMasterIdLst>
    <p:handoutMasterId r:id="rId40"/>
  </p:handoutMasterIdLst>
  <p:sldIdLst>
    <p:sldId id="259" r:id="rId2"/>
    <p:sldId id="269" r:id="rId3"/>
    <p:sldId id="260" r:id="rId4"/>
    <p:sldId id="261" r:id="rId5"/>
    <p:sldId id="262" r:id="rId6"/>
    <p:sldId id="263" r:id="rId7"/>
    <p:sldId id="264" r:id="rId8"/>
    <p:sldId id="265" r:id="rId9"/>
    <p:sldId id="293" r:id="rId10"/>
    <p:sldId id="271" r:id="rId11"/>
    <p:sldId id="270" r:id="rId12"/>
    <p:sldId id="272" r:id="rId13"/>
    <p:sldId id="273" r:id="rId14"/>
    <p:sldId id="274" r:id="rId15"/>
    <p:sldId id="275" r:id="rId16"/>
    <p:sldId id="276" r:id="rId17"/>
    <p:sldId id="277" r:id="rId18"/>
    <p:sldId id="281" r:id="rId19"/>
    <p:sldId id="278" r:id="rId20"/>
    <p:sldId id="279" r:id="rId21"/>
    <p:sldId id="280" r:id="rId22"/>
    <p:sldId id="282" r:id="rId23"/>
    <p:sldId id="283" r:id="rId24"/>
    <p:sldId id="284" r:id="rId25"/>
    <p:sldId id="285" r:id="rId26"/>
    <p:sldId id="286" r:id="rId27"/>
    <p:sldId id="287" r:id="rId28"/>
    <p:sldId id="288" r:id="rId29"/>
    <p:sldId id="289" r:id="rId30"/>
    <p:sldId id="291" r:id="rId31"/>
    <p:sldId id="290" r:id="rId32"/>
    <p:sldId id="292" r:id="rId33"/>
    <p:sldId id="294" r:id="rId34"/>
    <p:sldId id="295" r:id="rId35"/>
    <p:sldId id="297" r:id="rId36"/>
    <p:sldId id="296" r:id="rId37"/>
    <p:sldId id="298" r:id="rId38"/>
  </p:sldIdLst>
  <p:sldSz cx="9144000" cy="6858000" type="screen4x3"/>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6" d="100"/>
          <a:sy n="86" d="100"/>
        </p:scale>
        <p:origin x="-1518" y="-90"/>
      </p:cViewPr>
      <p:guideLst>
        <p:guide orient="horz" pos="2160"/>
        <p:guide pos="2880"/>
      </p:guideLst>
    </p:cSldViewPr>
  </p:slideViewPr>
  <p:notesTextViewPr>
    <p:cViewPr>
      <p:scale>
        <a:sx n="1" d="1"/>
        <a:sy n="1" d="1"/>
      </p:scale>
      <p:origin x="0" y="0"/>
    </p:cViewPr>
  </p:notesTextViewPr>
  <p:notesViewPr>
    <p:cSldViewPr snapToGrid="0">
      <p:cViewPr varScale="1">
        <p:scale>
          <a:sx n="69" d="100"/>
          <a:sy n="69" d="100"/>
        </p:scale>
        <p:origin x="-3306" y="-108"/>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97D7737-F1DD-4B30-8394-AC7E6AFDAF4E}" type="datetimeFigureOut">
              <a:rPr lang="da-DK" smtClean="0"/>
              <a:t>tirsdag 10. jun</a:t>
            </a:fld>
            <a:endParaRPr lang="da-DK"/>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a-DK"/>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F5B2226-9305-45F0-836B-266E5F4173E4}" type="slidenum">
              <a:rPr lang="da-DK" smtClean="0"/>
              <a:t>‹#›</a:t>
            </a:fld>
            <a:endParaRPr lang="da-DK"/>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5D4FDC-8A2D-4C72-AF87-D2545EAC50B4}" type="datetimeFigureOut">
              <a:rPr lang="da-DK" smtClean="0"/>
              <a:pPr/>
              <a:t>tirsdag 10. jun</a:t>
            </a:fld>
            <a:endParaRPr lang="da-DK"/>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a-D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B25B94-4E10-44D2-A035-418132905008}" type="slidenum">
              <a:rPr lang="da-DK" smtClean="0"/>
              <a:pPr/>
              <a:t>‹#›</a:t>
            </a:fld>
            <a:endParaRPr lang="da-DK"/>
          </a:p>
        </p:txBody>
      </p:sp>
    </p:spTree>
    <p:extLst>
      <p:ext uri="{BB962C8B-B14F-4D97-AF65-F5344CB8AC3E}">
        <p14:creationId xmlns:p14="http://schemas.microsoft.com/office/powerpoint/2010/main" xmlns="" val="22502133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20</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21</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22</a:t>
            </a:fld>
            <a:endParaRPr lang="da-DK"/>
          </a:p>
        </p:txBody>
      </p:sp>
    </p:spTree>
    <p:extLst>
      <p:ext uri="{BB962C8B-B14F-4D97-AF65-F5344CB8AC3E}">
        <p14:creationId xmlns:p14="http://schemas.microsoft.com/office/powerpoint/2010/main" xmlns="" val="21865713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23</a:t>
            </a:fld>
            <a:endParaRPr lang="da-DK"/>
          </a:p>
        </p:txBody>
      </p:sp>
    </p:spTree>
    <p:extLst>
      <p:ext uri="{BB962C8B-B14F-4D97-AF65-F5344CB8AC3E}">
        <p14:creationId xmlns:p14="http://schemas.microsoft.com/office/powerpoint/2010/main" xmlns="" val="21865713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24</a:t>
            </a:fld>
            <a:endParaRPr lang="da-DK"/>
          </a:p>
        </p:txBody>
      </p:sp>
    </p:spTree>
    <p:extLst>
      <p:ext uri="{BB962C8B-B14F-4D97-AF65-F5344CB8AC3E}">
        <p14:creationId xmlns:p14="http://schemas.microsoft.com/office/powerpoint/2010/main" xmlns="" val="21865713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to show our application we decided to create an exhibition.</a:t>
            </a:r>
          </a:p>
          <a:p>
            <a:r>
              <a:rPr lang="en-US" dirty="0" smtClean="0"/>
              <a:t>Firstly the </a:t>
            </a:r>
            <a:r>
              <a:rPr lang="en-US" dirty="0" err="1" smtClean="0"/>
              <a:t>organiser</a:t>
            </a:r>
            <a:r>
              <a:rPr lang="en-US" dirty="0" smtClean="0"/>
              <a:t> create the floor plan with our website tool, and while also doing creating data for the android application.</a:t>
            </a:r>
          </a:p>
          <a:p>
            <a:endParaRPr lang="en-US" dirty="0" smtClean="0"/>
          </a:p>
          <a:p>
            <a:r>
              <a:rPr lang="en-US" dirty="0" smtClean="0"/>
              <a:t>- When the exhibition is ready, users can scan a </a:t>
            </a:r>
            <a:r>
              <a:rPr lang="en-US" dirty="0" err="1" smtClean="0"/>
              <a:t>sepcial</a:t>
            </a:r>
            <a:r>
              <a:rPr lang="en-US" dirty="0" smtClean="0"/>
              <a:t> NFC tag to enter the exhibition.</a:t>
            </a:r>
          </a:p>
          <a:p>
            <a:endParaRPr lang="en-US" dirty="0" smtClean="0"/>
          </a:p>
          <a:p>
            <a:r>
              <a:rPr lang="en-US" dirty="0" smtClean="0"/>
              <a:t>- The user can subscribe to different booths to gain </a:t>
            </a:r>
            <a:r>
              <a:rPr lang="en-US" dirty="0" err="1" smtClean="0"/>
              <a:t>relavant</a:t>
            </a:r>
            <a:r>
              <a:rPr lang="en-US" dirty="0" smtClean="0"/>
              <a:t> information. The users receives information by feeds, the feeds are</a:t>
            </a:r>
          </a:p>
          <a:p>
            <a:r>
              <a:rPr lang="en-US" dirty="0" smtClean="0"/>
              <a:t>created by booths. The users only receives feeds from booths they are subscribed to.</a:t>
            </a:r>
          </a:p>
          <a:p>
            <a:endParaRPr lang="en-US" dirty="0" smtClean="0"/>
          </a:p>
          <a:p>
            <a:r>
              <a:rPr lang="en-US" dirty="0" smtClean="0"/>
              <a:t>- The user can also see a schedule of the exhibition, that are </a:t>
            </a:r>
            <a:r>
              <a:rPr lang="en-US" dirty="0" err="1" smtClean="0"/>
              <a:t>sceduled</a:t>
            </a:r>
            <a:r>
              <a:rPr lang="en-US" dirty="0" smtClean="0"/>
              <a:t> ahead of time, this could be presentation of a new</a:t>
            </a:r>
          </a:p>
          <a:p>
            <a:r>
              <a:rPr lang="en-US" dirty="0" smtClean="0"/>
              <a:t>product.</a:t>
            </a:r>
          </a:p>
          <a:p>
            <a:endParaRPr lang="en-US" dirty="0" smtClean="0"/>
          </a:p>
          <a:p>
            <a:r>
              <a:rPr lang="en-US" dirty="0" smtClean="0"/>
              <a:t>- With the help of the floor plan the user can also navigate to different booths, he uses the NFC tags to tell the application about</a:t>
            </a:r>
          </a:p>
          <a:p>
            <a:r>
              <a:rPr lang="en-US" dirty="0" smtClean="0"/>
              <a:t>his current location.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26</a:t>
            </a:fld>
            <a:endParaRPr lang="da-DK"/>
          </a:p>
        </p:txBody>
      </p:sp>
    </p:spTree>
    <p:extLst>
      <p:ext uri="{BB962C8B-B14F-4D97-AF65-F5344CB8AC3E}">
        <p14:creationId xmlns:p14="http://schemas.microsoft.com/office/powerpoint/2010/main" xmlns="" val="14897567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to show our application we decided to create an exhibition.</a:t>
            </a:r>
          </a:p>
          <a:p>
            <a:r>
              <a:rPr lang="en-US" dirty="0" smtClean="0"/>
              <a:t>Firstly the </a:t>
            </a:r>
            <a:r>
              <a:rPr lang="en-US" dirty="0" err="1" smtClean="0"/>
              <a:t>organiser</a:t>
            </a:r>
            <a:r>
              <a:rPr lang="en-US" dirty="0" smtClean="0"/>
              <a:t> create the floor plan with our website tool, and while also doing creating data for the android application.</a:t>
            </a:r>
          </a:p>
          <a:p>
            <a:endParaRPr lang="en-US" dirty="0" smtClean="0"/>
          </a:p>
          <a:p>
            <a:r>
              <a:rPr lang="en-US" dirty="0" smtClean="0"/>
              <a:t>- When the exhibition is ready, users can scan a </a:t>
            </a:r>
            <a:r>
              <a:rPr lang="en-US" dirty="0" err="1" smtClean="0"/>
              <a:t>sepcial</a:t>
            </a:r>
            <a:r>
              <a:rPr lang="en-US" dirty="0" smtClean="0"/>
              <a:t> NFC tag to enter the exhibition.</a:t>
            </a:r>
          </a:p>
          <a:p>
            <a:endParaRPr lang="en-US" dirty="0" smtClean="0"/>
          </a:p>
          <a:p>
            <a:r>
              <a:rPr lang="en-US" dirty="0" smtClean="0"/>
              <a:t>- The user can subscribe to different booths to gain </a:t>
            </a:r>
            <a:r>
              <a:rPr lang="en-US" dirty="0" err="1" smtClean="0"/>
              <a:t>relavant</a:t>
            </a:r>
            <a:r>
              <a:rPr lang="en-US" dirty="0" smtClean="0"/>
              <a:t> information. The users receives information by feeds, the feeds are</a:t>
            </a:r>
          </a:p>
          <a:p>
            <a:r>
              <a:rPr lang="en-US" dirty="0" smtClean="0"/>
              <a:t>created by booths. The users only receives feeds from booths they are subscribed to.</a:t>
            </a:r>
          </a:p>
          <a:p>
            <a:endParaRPr lang="en-US" dirty="0" smtClean="0"/>
          </a:p>
          <a:p>
            <a:r>
              <a:rPr lang="en-US" dirty="0" smtClean="0"/>
              <a:t>- The user can also see a schedule of the exhibition, that are </a:t>
            </a:r>
            <a:r>
              <a:rPr lang="en-US" dirty="0" err="1" smtClean="0"/>
              <a:t>sceduled</a:t>
            </a:r>
            <a:r>
              <a:rPr lang="en-US" dirty="0" smtClean="0"/>
              <a:t> ahead of time, this could be presentation of a new</a:t>
            </a:r>
          </a:p>
          <a:p>
            <a:r>
              <a:rPr lang="en-US" dirty="0" smtClean="0"/>
              <a:t>product.</a:t>
            </a:r>
          </a:p>
          <a:p>
            <a:endParaRPr lang="en-US" dirty="0" smtClean="0"/>
          </a:p>
          <a:p>
            <a:r>
              <a:rPr lang="en-US" dirty="0" smtClean="0"/>
              <a:t>- With the help of the floor plan the user can also navigate to different booths, he uses the NFC tags to tell the application about</a:t>
            </a:r>
          </a:p>
          <a:p>
            <a:r>
              <a:rPr lang="en-US" dirty="0" smtClean="0"/>
              <a:t>his current location.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27</a:t>
            </a:fld>
            <a:endParaRPr lang="da-DK"/>
          </a:p>
        </p:txBody>
      </p:sp>
    </p:spTree>
    <p:extLst>
      <p:ext uri="{BB962C8B-B14F-4D97-AF65-F5344CB8AC3E}">
        <p14:creationId xmlns:p14="http://schemas.microsoft.com/office/powerpoint/2010/main" xmlns="" val="14897567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to show our application we decided to create an exhibition.</a:t>
            </a:r>
          </a:p>
          <a:p>
            <a:r>
              <a:rPr lang="en-US" dirty="0" smtClean="0"/>
              <a:t>Firstly the </a:t>
            </a:r>
            <a:r>
              <a:rPr lang="en-US" dirty="0" err="1" smtClean="0"/>
              <a:t>organiser</a:t>
            </a:r>
            <a:r>
              <a:rPr lang="en-US" dirty="0" smtClean="0"/>
              <a:t> create the floor plan with our website tool, and while also doing creating data for the android application.</a:t>
            </a:r>
          </a:p>
          <a:p>
            <a:endParaRPr lang="en-US" dirty="0" smtClean="0"/>
          </a:p>
          <a:p>
            <a:r>
              <a:rPr lang="en-US" dirty="0" smtClean="0"/>
              <a:t>- When the exhibition is ready, users can scan a </a:t>
            </a:r>
            <a:r>
              <a:rPr lang="en-US" dirty="0" err="1" smtClean="0"/>
              <a:t>sepcial</a:t>
            </a:r>
            <a:r>
              <a:rPr lang="en-US" dirty="0" smtClean="0"/>
              <a:t> NFC tag to enter the exhibition.</a:t>
            </a:r>
          </a:p>
          <a:p>
            <a:endParaRPr lang="en-US" dirty="0" smtClean="0"/>
          </a:p>
          <a:p>
            <a:r>
              <a:rPr lang="en-US" dirty="0" smtClean="0"/>
              <a:t>- The user can subscribe to different booths to gain </a:t>
            </a:r>
            <a:r>
              <a:rPr lang="en-US" dirty="0" err="1" smtClean="0"/>
              <a:t>relavant</a:t>
            </a:r>
            <a:r>
              <a:rPr lang="en-US" dirty="0" smtClean="0"/>
              <a:t> information. The users receives information by feeds, the feeds are</a:t>
            </a:r>
          </a:p>
          <a:p>
            <a:r>
              <a:rPr lang="en-US" dirty="0" smtClean="0"/>
              <a:t>created by booths. The users only receives feeds from booths they are subscribed to.</a:t>
            </a:r>
          </a:p>
          <a:p>
            <a:endParaRPr lang="en-US" dirty="0" smtClean="0"/>
          </a:p>
          <a:p>
            <a:r>
              <a:rPr lang="en-US" dirty="0" smtClean="0"/>
              <a:t>- The user can also see a schedule of the exhibition, that are </a:t>
            </a:r>
            <a:r>
              <a:rPr lang="en-US" dirty="0" err="1" smtClean="0"/>
              <a:t>sceduled</a:t>
            </a:r>
            <a:r>
              <a:rPr lang="en-US" dirty="0" smtClean="0"/>
              <a:t> ahead of time, this could be presentation of a new</a:t>
            </a:r>
          </a:p>
          <a:p>
            <a:r>
              <a:rPr lang="en-US" dirty="0" smtClean="0"/>
              <a:t>product.</a:t>
            </a:r>
          </a:p>
          <a:p>
            <a:endParaRPr lang="en-US" dirty="0" smtClean="0"/>
          </a:p>
          <a:p>
            <a:r>
              <a:rPr lang="en-US" dirty="0" smtClean="0"/>
              <a:t>- With the help of the floor plan the user can also navigate to different booths, he uses the NFC tags to tell the application about</a:t>
            </a:r>
          </a:p>
          <a:p>
            <a:r>
              <a:rPr lang="en-US" dirty="0" smtClean="0"/>
              <a:t>his current location.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28</a:t>
            </a:fld>
            <a:endParaRPr lang="da-DK"/>
          </a:p>
        </p:txBody>
      </p:sp>
    </p:spTree>
    <p:extLst>
      <p:ext uri="{BB962C8B-B14F-4D97-AF65-F5344CB8AC3E}">
        <p14:creationId xmlns:p14="http://schemas.microsoft.com/office/powerpoint/2010/main" xmlns="" val="14897567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So to show our application we decided to create an exhibition.</a:t>
            </a:r>
          </a:p>
          <a:p>
            <a:r>
              <a:rPr lang="en-US" dirty="0" smtClean="0"/>
              <a:t>Firstly the </a:t>
            </a:r>
            <a:r>
              <a:rPr lang="en-US" dirty="0" err="1" smtClean="0"/>
              <a:t>organiser</a:t>
            </a:r>
            <a:r>
              <a:rPr lang="en-US" dirty="0" smtClean="0"/>
              <a:t> create the floor plan with our website tool, and while also doing creating data for the android application.</a:t>
            </a:r>
          </a:p>
          <a:p>
            <a:endParaRPr lang="en-US" dirty="0" smtClean="0"/>
          </a:p>
          <a:p>
            <a:r>
              <a:rPr lang="en-US" dirty="0" smtClean="0"/>
              <a:t>- When the exhibition is ready, users can scan a </a:t>
            </a:r>
            <a:r>
              <a:rPr lang="en-US" dirty="0" err="1" smtClean="0"/>
              <a:t>sepcial</a:t>
            </a:r>
            <a:r>
              <a:rPr lang="en-US" dirty="0" smtClean="0"/>
              <a:t> NFC tag to enter the exhibition.</a:t>
            </a:r>
          </a:p>
          <a:p>
            <a:endParaRPr lang="en-US" dirty="0" smtClean="0"/>
          </a:p>
          <a:p>
            <a:r>
              <a:rPr lang="en-US" dirty="0" smtClean="0"/>
              <a:t>- The user can subscribe to different booths to gain </a:t>
            </a:r>
            <a:r>
              <a:rPr lang="en-US" dirty="0" err="1" smtClean="0"/>
              <a:t>relavant</a:t>
            </a:r>
            <a:r>
              <a:rPr lang="en-US" dirty="0" smtClean="0"/>
              <a:t> information. The users receives information by feeds, the feeds are</a:t>
            </a:r>
          </a:p>
          <a:p>
            <a:r>
              <a:rPr lang="en-US" dirty="0" smtClean="0"/>
              <a:t>created by booths. The users only receives feeds from booths they are subscribed to.</a:t>
            </a:r>
          </a:p>
          <a:p>
            <a:endParaRPr lang="en-US" dirty="0" smtClean="0"/>
          </a:p>
          <a:p>
            <a:r>
              <a:rPr lang="en-US" dirty="0" smtClean="0"/>
              <a:t>- The user can also see a schedule of the exhibition, that are </a:t>
            </a:r>
            <a:r>
              <a:rPr lang="en-US" dirty="0" err="1" smtClean="0"/>
              <a:t>sceduled</a:t>
            </a:r>
            <a:r>
              <a:rPr lang="en-US" dirty="0" smtClean="0"/>
              <a:t> ahead of time, this could be presentation of a new</a:t>
            </a:r>
          </a:p>
          <a:p>
            <a:r>
              <a:rPr lang="en-US" dirty="0" smtClean="0"/>
              <a:t>product.</a:t>
            </a:r>
          </a:p>
          <a:p>
            <a:endParaRPr lang="en-US" dirty="0" smtClean="0"/>
          </a:p>
          <a:p>
            <a:r>
              <a:rPr lang="en-US" dirty="0" smtClean="0"/>
              <a:t>- With the help of the floor plan the user can also navigate to different booths, he uses the NFC tags to tell the application about</a:t>
            </a:r>
          </a:p>
          <a:p>
            <a:r>
              <a:rPr lang="en-US" dirty="0" smtClean="0"/>
              <a:t>his current location.</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29</a:t>
            </a:fld>
            <a:endParaRPr lang="da-DK"/>
          </a:p>
        </p:txBody>
      </p:sp>
    </p:spTree>
    <p:extLst>
      <p:ext uri="{BB962C8B-B14F-4D97-AF65-F5344CB8AC3E}">
        <p14:creationId xmlns:p14="http://schemas.microsoft.com/office/powerpoint/2010/main" xmlns="" val="1489756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31</a:t>
            </a:fld>
            <a:endParaRPr lang="da-DK"/>
          </a:p>
        </p:txBody>
      </p:sp>
    </p:spTree>
    <p:extLst>
      <p:ext uri="{BB962C8B-B14F-4D97-AF65-F5344CB8AC3E}">
        <p14:creationId xmlns:p14="http://schemas.microsoft.com/office/powerpoint/2010/main" xmlns="" val="2186571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4</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32</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34</a:t>
            </a:fld>
            <a:endParaRPr lang="da-DK"/>
          </a:p>
        </p:txBody>
      </p:sp>
    </p:spTree>
    <p:extLst>
      <p:ext uri="{BB962C8B-B14F-4D97-AF65-F5344CB8AC3E}">
        <p14:creationId xmlns:p14="http://schemas.microsoft.com/office/powerpoint/2010/main" xmlns="" val="23931000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The motivation for our application is to make it easy for </a:t>
            </a:r>
            <a:r>
              <a:rPr lang="en-US" dirty="0" err="1" smtClean="0"/>
              <a:t>organisers</a:t>
            </a:r>
            <a:r>
              <a:rPr lang="en-US" dirty="0" smtClean="0"/>
              <a:t> of exhibitions to enter the mobile platform. With</a:t>
            </a:r>
          </a:p>
          <a:p>
            <a:r>
              <a:rPr lang="en-US" dirty="0" smtClean="0"/>
              <a:t>a website tool to ease the creation and administration.</a:t>
            </a:r>
          </a:p>
          <a:p>
            <a:r>
              <a:rPr lang="en-US" dirty="0" smtClean="0"/>
              <a:t>The users will have the same application for different exhibitions, so the user will not have download different application for different exhibitions.</a:t>
            </a:r>
          </a:p>
          <a:p>
            <a:endParaRPr lang="en-US" dirty="0" smtClean="0"/>
          </a:p>
          <a:p>
            <a:r>
              <a:rPr lang="en-US" dirty="0" smtClean="0"/>
              <a:t>- We would not exclude big indoors exhibitions, so navigation should also be possible indoors.</a:t>
            </a:r>
          </a:p>
          <a:p>
            <a:endParaRPr lang="en-US" dirty="0" smtClean="0"/>
          </a:p>
          <a:p>
            <a:r>
              <a:rPr lang="en-US" dirty="0" smtClean="0"/>
              <a:t>- We also don't want to spam the users of the application, so there should also be possible to </a:t>
            </a:r>
            <a:r>
              <a:rPr lang="en-US" dirty="0" err="1" smtClean="0"/>
              <a:t>personalise</a:t>
            </a:r>
            <a:r>
              <a:rPr lang="en-US" dirty="0" smtClean="0"/>
              <a:t> the application.</a:t>
            </a:r>
          </a:p>
          <a:p>
            <a:endParaRPr lang="en-US" dirty="0" smtClean="0"/>
          </a:p>
          <a:p>
            <a:r>
              <a:rPr lang="en-US" dirty="0" smtClean="0"/>
              <a:t>- It </a:t>
            </a:r>
            <a:r>
              <a:rPr lang="en-US" dirty="0" err="1" smtClean="0"/>
              <a:t>should'nt</a:t>
            </a:r>
            <a:r>
              <a:rPr lang="en-US" dirty="0" smtClean="0"/>
              <a:t> be hard to create an exhibition and manage it.</a:t>
            </a:r>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36</a:t>
            </a:fld>
            <a:endParaRPr lang="da-DK"/>
          </a:p>
        </p:txBody>
      </p:sp>
    </p:spTree>
    <p:extLst>
      <p:ext uri="{BB962C8B-B14F-4D97-AF65-F5344CB8AC3E}">
        <p14:creationId xmlns:p14="http://schemas.microsoft.com/office/powerpoint/2010/main" xmlns="" val="2186571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5</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6</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7</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8</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9</a:t>
            </a:fld>
            <a:endParaRPr lang="da-DK"/>
          </a:p>
        </p:txBody>
      </p:sp>
    </p:spTree>
    <p:extLst>
      <p:ext uri="{BB962C8B-B14F-4D97-AF65-F5344CB8AC3E}">
        <p14:creationId xmlns="" xmlns:p14="http://schemas.microsoft.com/office/powerpoint/2010/main" val="2186571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11</a:t>
            </a:fld>
            <a:endParaRPr lang="da-DK"/>
          </a:p>
        </p:txBody>
      </p:sp>
    </p:spTree>
    <p:extLst>
      <p:ext uri="{BB962C8B-B14F-4D97-AF65-F5344CB8AC3E}">
        <p14:creationId xmlns:p14="http://schemas.microsoft.com/office/powerpoint/2010/main" xmlns="" val="21865713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a-DK" dirty="0"/>
          </a:p>
        </p:txBody>
      </p:sp>
      <p:sp>
        <p:nvSpPr>
          <p:cNvPr id="4" name="Slide Number Placeholder 3"/>
          <p:cNvSpPr>
            <a:spLocks noGrp="1"/>
          </p:cNvSpPr>
          <p:nvPr>
            <p:ph type="sldNum" sz="quarter" idx="10"/>
          </p:nvPr>
        </p:nvSpPr>
        <p:spPr/>
        <p:txBody>
          <a:bodyPr/>
          <a:lstStyle/>
          <a:p>
            <a:fld id="{1AB25B94-4E10-44D2-A035-418132905008}" type="slidenum">
              <a:rPr lang="da-DK" smtClean="0"/>
              <a:pPr/>
              <a:t>19</a:t>
            </a:fld>
            <a:endParaRPr lang="da-DK"/>
          </a:p>
        </p:txBody>
      </p:sp>
    </p:spTree>
    <p:extLst>
      <p:ext uri="{BB962C8B-B14F-4D97-AF65-F5344CB8AC3E}">
        <p14:creationId xmlns="" xmlns:p14="http://schemas.microsoft.com/office/powerpoint/2010/main" val="2186571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29295217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99570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1441491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3741922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3082572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3551489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5" name="Footer Placeholder 4"/>
          <p:cNvSpPr>
            <a:spLocks noGrp="1"/>
          </p:cNvSpPr>
          <p:nvPr>
            <p:ph type="ftr" sz="quarter" idx="11"/>
          </p:nvPr>
        </p:nvSpPr>
        <p:spPr/>
        <p:txBody>
          <a:bodyPr/>
          <a:lstStyle/>
          <a:p>
            <a:endParaRPr lang="da-DK"/>
          </a:p>
        </p:txBody>
      </p:sp>
      <p:sp>
        <p:nvSpPr>
          <p:cNvPr id="6" name="Slide Number Placeholder 5"/>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2284547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400193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8" name="Footer Placeholder 7"/>
          <p:cNvSpPr>
            <a:spLocks noGrp="1"/>
          </p:cNvSpPr>
          <p:nvPr>
            <p:ph type="ftr" sz="quarter" idx="11"/>
          </p:nvPr>
        </p:nvSpPr>
        <p:spPr/>
        <p:txBody>
          <a:bodyPr/>
          <a:lstStyle/>
          <a:p>
            <a:endParaRPr lang="da-DK"/>
          </a:p>
        </p:txBody>
      </p:sp>
      <p:sp>
        <p:nvSpPr>
          <p:cNvPr id="9" name="Slide Number Placeholder 8"/>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3416615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4" name="Footer Placeholder 3"/>
          <p:cNvSpPr>
            <a:spLocks noGrp="1"/>
          </p:cNvSpPr>
          <p:nvPr>
            <p:ph type="ftr" sz="quarter" idx="11"/>
          </p:nvPr>
        </p:nvSpPr>
        <p:spPr/>
        <p:txBody>
          <a:bodyPr/>
          <a:lstStyle/>
          <a:p>
            <a:endParaRPr lang="da-DK"/>
          </a:p>
        </p:txBody>
      </p:sp>
      <p:sp>
        <p:nvSpPr>
          <p:cNvPr id="5" name="Slide Number Placeholder 4"/>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3268632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3" name="Footer Placeholder 2"/>
          <p:cNvSpPr>
            <a:spLocks noGrp="1"/>
          </p:cNvSpPr>
          <p:nvPr>
            <p:ph type="ftr" sz="quarter" idx="11"/>
          </p:nvPr>
        </p:nvSpPr>
        <p:spPr/>
        <p:txBody>
          <a:bodyPr/>
          <a:lstStyle/>
          <a:p>
            <a:endParaRPr lang="da-DK"/>
          </a:p>
        </p:txBody>
      </p:sp>
      <p:sp>
        <p:nvSpPr>
          <p:cNvPr id="4" name="Slide Number Placeholder 3"/>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3202428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725834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AB3BFA-33DE-4ACD-A365-AD6885A87E12}" type="datetimeFigureOut">
              <a:rPr lang="da-DK" smtClean="0"/>
              <a:pPr/>
              <a:t>tirsdag 10. jun</a:t>
            </a:fld>
            <a:endParaRPr lang="da-DK"/>
          </a:p>
        </p:txBody>
      </p:sp>
      <p:sp>
        <p:nvSpPr>
          <p:cNvPr id="6" name="Footer Placeholder 5"/>
          <p:cNvSpPr>
            <a:spLocks noGrp="1"/>
          </p:cNvSpPr>
          <p:nvPr>
            <p:ph type="ftr" sz="quarter" idx="11"/>
          </p:nvPr>
        </p:nvSpPr>
        <p:spPr/>
        <p:txBody>
          <a:bodyPr/>
          <a:lstStyle/>
          <a:p>
            <a:endParaRPr lang="da-DK"/>
          </a:p>
        </p:txBody>
      </p:sp>
      <p:sp>
        <p:nvSpPr>
          <p:cNvPr id="7" name="Slide Number Placeholder 6"/>
          <p:cNvSpPr>
            <a:spLocks noGrp="1"/>
          </p:cNvSpPr>
          <p:nvPr>
            <p:ph type="sldNum" sz="quarter" idx="12"/>
          </p:nvPr>
        </p:nvSpPr>
        <p:spPr/>
        <p:txBody>
          <a:body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28291048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AB3BFA-33DE-4ACD-A365-AD6885A87E12}" type="datetimeFigureOut">
              <a:rPr lang="da-DK" smtClean="0"/>
              <a:pPr/>
              <a:t>tirsdag 10. jun</a:t>
            </a:fld>
            <a:endParaRPr lang="da-DK"/>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62351C-A776-41C2-B17E-74DB9CCFE911}" type="slidenum">
              <a:rPr lang="da-DK" smtClean="0"/>
              <a:pPr/>
              <a:t>‹#›</a:t>
            </a:fld>
            <a:endParaRPr lang="da-DK"/>
          </a:p>
        </p:txBody>
      </p:sp>
    </p:spTree>
    <p:extLst>
      <p:ext uri="{BB962C8B-B14F-4D97-AF65-F5344CB8AC3E}">
        <p14:creationId xmlns:p14="http://schemas.microsoft.com/office/powerpoint/2010/main" xmlns="" val="376795741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vmlDrawing" Target="../drawings/vmlDrawing1.vml"/><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vmlDrawing" Target="../drawings/vmlDrawing2.vml"/><Relationship Id="rId4" Type="http://schemas.openxmlformats.org/officeDocument/2006/relationships/oleObject" Target="../embeddings/oleObject2.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3.xml"/><Relationship Id="rId1" Type="http://schemas.openxmlformats.org/officeDocument/2006/relationships/vmlDrawing" Target="../drawings/vmlDrawing3.vml"/><Relationship Id="rId4" Type="http://schemas.openxmlformats.org/officeDocument/2006/relationships/oleObject" Target="../embeddings/oleObject3.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vmlDrawing" Target="../drawings/vmlDrawing4.vml"/><Relationship Id="rId4" Type="http://schemas.openxmlformats.org/officeDocument/2006/relationships/oleObject" Target="../embeddings/oleObject4.bin"/></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Billede 18"/>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rot="16200000" flipV="1">
            <a:off x="1143003" y="-1143002"/>
            <a:ext cx="6857999" cy="9144003"/>
          </a:xfrm>
          <a:prstGeom prst="rect">
            <a:avLst/>
          </a:prstGeom>
        </p:spPr>
      </p:pic>
      <p:sp>
        <p:nvSpPr>
          <p:cNvPr id="10" name="object 10"/>
          <p:cNvSpPr/>
          <p:nvPr/>
        </p:nvSpPr>
        <p:spPr>
          <a:xfrm>
            <a:off x="457200" y="3222283"/>
            <a:ext cx="8229600" cy="1934911"/>
          </a:xfrm>
          <a:custGeom>
            <a:avLst/>
            <a:gdLst/>
            <a:ahLst/>
            <a:cxnLst/>
            <a:rect l="l" t="t" r="r" b="b"/>
            <a:pathLst>
              <a:path w="8229600" h="1436420">
                <a:moveTo>
                  <a:pt x="0" y="1436420"/>
                </a:moveTo>
                <a:lnTo>
                  <a:pt x="8229600" y="1436420"/>
                </a:lnTo>
                <a:lnTo>
                  <a:pt x="8229600" y="0"/>
                </a:lnTo>
                <a:lnTo>
                  <a:pt x="0" y="0"/>
                </a:lnTo>
                <a:lnTo>
                  <a:pt x="0" y="1436420"/>
                </a:lnTo>
                <a:close/>
              </a:path>
            </a:pathLst>
          </a:custGeom>
          <a:solidFill>
            <a:schemeClr val="tx2">
              <a:lumMod val="50000"/>
            </a:schemeClr>
          </a:solidFill>
        </p:spPr>
        <p:txBody>
          <a:bodyPr wrap="square" lIns="0" tIns="0" rIns="0" bIns="0" rtlCol="0">
            <a:noAutofit/>
          </a:bodyPr>
          <a:lstStyle/>
          <a:p>
            <a:endParaRPr dirty="0"/>
          </a:p>
        </p:txBody>
      </p:sp>
      <p:pic>
        <p:nvPicPr>
          <p:cNvPr id="16" name="Billede 15"/>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3824700" y="5576322"/>
            <a:ext cx="1543271" cy="1009771"/>
          </a:xfrm>
          <a:prstGeom prst="rect">
            <a:avLst/>
          </a:prstGeom>
        </p:spPr>
      </p:pic>
      <p:sp>
        <p:nvSpPr>
          <p:cNvPr id="8" name="object 2"/>
          <p:cNvSpPr txBox="1">
            <a:spLocks noGrp="1"/>
          </p:cNvSpPr>
          <p:nvPr>
            <p:ph type="title" idx="4294967295"/>
          </p:nvPr>
        </p:nvSpPr>
        <p:spPr>
          <a:xfrm>
            <a:off x="1803400" y="1589049"/>
            <a:ext cx="5537200" cy="1455738"/>
          </a:xfrm>
          <a:prstGeom prst="rect">
            <a:avLst/>
          </a:prstGeom>
        </p:spPr>
        <p:txBody>
          <a:bodyPr vert="horz" wrap="square" lIns="0" tIns="0" rIns="0" bIns="0" rtlCol="0" anchor="ctr">
            <a:noAutofit/>
          </a:bodyPr>
          <a:lstStyle/>
          <a:p>
            <a:pPr algn="ctr">
              <a:lnSpc>
                <a:spcPts val="3960"/>
              </a:lnSpc>
              <a:tabLst>
                <a:tab pos="1676358" algn="l"/>
              </a:tabLst>
            </a:pPr>
            <a:r>
              <a:rPr lang="da-DK" sz="3600" b="1" dirty="0" smtClean="0">
                <a:solidFill>
                  <a:schemeClr val="tx2">
                    <a:lumMod val="50000"/>
                  </a:schemeClr>
                </a:solidFill>
                <a:latin typeface="Arial"/>
                <a:cs typeface="Arial"/>
              </a:rPr>
              <a:t>Dishcover</a:t>
            </a:r>
            <a:endParaRPr sz="3600" b="1" dirty="0">
              <a:solidFill>
                <a:schemeClr val="tx2">
                  <a:lumMod val="50000"/>
                </a:schemeClr>
              </a:solidFill>
              <a:latin typeface="Arial"/>
              <a:cs typeface="Arial"/>
            </a:endParaRPr>
          </a:p>
        </p:txBody>
      </p:sp>
      <p:sp>
        <p:nvSpPr>
          <p:cNvPr id="12" name="object 3"/>
          <p:cNvSpPr txBox="1"/>
          <p:nvPr/>
        </p:nvSpPr>
        <p:spPr>
          <a:xfrm>
            <a:off x="2677051" y="3459653"/>
            <a:ext cx="3838575" cy="578949"/>
          </a:xfrm>
          <a:prstGeom prst="rect">
            <a:avLst/>
          </a:prstGeom>
        </p:spPr>
        <p:txBody>
          <a:bodyPr vert="horz" wrap="square" lIns="0" tIns="0" rIns="0" bIns="0" rtlCol="0">
            <a:noAutofit/>
          </a:bodyPr>
          <a:lstStyle/>
          <a:p>
            <a:pPr algn="ctr">
              <a:tabLst>
                <a:tab pos="2356426" algn="l"/>
              </a:tabLst>
            </a:pPr>
            <a:r>
              <a:rPr lang="da-DK" sz="1600" kern="0" cap="all" spc="200" dirty="0">
                <a:solidFill>
                  <a:schemeClr val="bg1"/>
                </a:solidFill>
                <a:latin typeface="Arial" pitchFamily="34" charset="0"/>
              </a:rPr>
              <a:t>An exhibition Management System</a:t>
            </a:r>
            <a:endParaRPr sz="1600" kern="0" cap="all" spc="200" dirty="0">
              <a:solidFill>
                <a:schemeClr val="bg1"/>
              </a:solidFill>
              <a:latin typeface="Arial" pitchFamily="34" charset="0"/>
            </a:endParaRPr>
          </a:p>
        </p:txBody>
      </p:sp>
      <p:sp>
        <p:nvSpPr>
          <p:cNvPr id="13" name="Rektangel 12"/>
          <p:cNvSpPr/>
          <p:nvPr/>
        </p:nvSpPr>
        <p:spPr>
          <a:xfrm>
            <a:off x="467544" y="4052016"/>
            <a:ext cx="8208912" cy="1231107"/>
          </a:xfrm>
          <a:prstGeom prst="rect">
            <a:avLst/>
          </a:prstGeom>
        </p:spPr>
        <p:txBody>
          <a:bodyPr wrap="square" numCol="2" spcCol="180000">
            <a:spAutoFit/>
          </a:bodyPr>
          <a:lstStyle/>
          <a:p>
            <a:pPr marR="28574" algn="r">
              <a:lnSpc>
                <a:spcPct val="150000"/>
              </a:lnSpc>
            </a:pPr>
            <a:r>
              <a:rPr lang="en-US" sz="1200" kern="0" cap="all" spc="200" dirty="0" err="1" smtClean="0">
                <a:solidFill>
                  <a:schemeClr val="bg1"/>
                </a:solidFill>
                <a:latin typeface="Arial"/>
                <a:cs typeface="Arial"/>
              </a:rPr>
              <a:t>Jesper</a:t>
            </a:r>
            <a:r>
              <a:rPr lang="en-US" sz="1200" kern="0" cap="all" spc="200" dirty="0" smtClean="0">
                <a:solidFill>
                  <a:schemeClr val="bg1"/>
                </a:solidFill>
                <a:latin typeface="Arial"/>
                <a:cs typeface="Arial"/>
              </a:rPr>
              <a:t> </a:t>
            </a:r>
            <a:r>
              <a:rPr lang="en-US" sz="1200" kern="0" cap="all" spc="200" dirty="0" err="1" smtClean="0">
                <a:solidFill>
                  <a:schemeClr val="bg1"/>
                </a:solidFill>
                <a:latin typeface="Arial"/>
                <a:cs typeface="Arial"/>
              </a:rPr>
              <a:t>Riemer</a:t>
            </a:r>
            <a:r>
              <a:rPr lang="en-US" sz="1200" kern="0" cap="all" spc="200" dirty="0" smtClean="0">
                <a:solidFill>
                  <a:schemeClr val="bg1"/>
                </a:solidFill>
                <a:latin typeface="Arial"/>
                <a:cs typeface="Arial"/>
              </a:rPr>
              <a:t> </a:t>
            </a:r>
            <a:r>
              <a:rPr lang="en-US" sz="1200" kern="0" cap="all" spc="200" dirty="0">
                <a:solidFill>
                  <a:schemeClr val="bg1"/>
                </a:solidFill>
                <a:latin typeface="Arial"/>
                <a:cs typeface="Arial"/>
              </a:rPr>
              <a:t>Andersen</a:t>
            </a:r>
          </a:p>
          <a:p>
            <a:pPr marR="28574" algn="r">
              <a:lnSpc>
                <a:spcPct val="150000"/>
              </a:lnSpc>
            </a:pPr>
            <a:r>
              <a:rPr lang="en-US" sz="1200" kern="0" cap="all" spc="200" dirty="0" smtClean="0">
                <a:solidFill>
                  <a:schemeClr val="bg1"/>
                </a:solidFill>
                <a:latin typeface="Arial"/>
                <a:cs typeface="Arial"/>
              </a:rPr>
              <a:t>Sam </a:t>
            </a:r>
            <a:r>
              <a:rPr lang="en-US" sz="1200" kern="0" cap="all" spc="200" dirty="0" err="1" smtClean="0">
                <a:solidFill>
                  <a:schemeClr val="bg1"/>
                </a:solidFill>
                <a:latin typeface="Arial"/>
                <a:cs typeface="Arial"/>
              </a:rPr>
              <a:t>Sepstrup</a:t>
            </a:r>
            <a:r>
              <a:rPr lang="en-US" sz="1200" kern="0" cap="all" spc="200" dirty="0" smtClean="0">
                <a:solidFill>
                  <a:schemeClr val="bg1"/>
                </a:solidFill>
                <a:latin typeface="Arial"/>
                <a:cs typeface="Arial"/>
              </a:rPr>
              <a:t> Olesen</a:t>
            </a:r>
          </a:p>
          <a:p>
            <a:pPr marR="28574" algn="r">
              <a:lnSpc>
                <a:spcPct val="150000"/>
              </a:lnSpc>
            </a:pPr>
            <a:r>
              <a:rPr lang="en-US" sz="1200" kern="0" cap="all" spc="200" dirty="0" smtClean="0">
                <a:solidFill>
                  <a:schemeClr val="bg1"/>
                </a:solidFill>
                <a:latin typeface="Arial"/>
                <a:cs typeface="Arial"/>
              </a:rPr>
              <a:t>Simon </a:t>
            </a:r>
            <a:r>
              <a:rPr lang="en-US" sz="1200" kern="0" cap="all" spc="200" dirty="0">
                <a:solidFill>
                  <a:schemeClr val="bg1"/>
                </a:solidFill>
                <a:latin typeface="Arial"/>
                <a:cs typeface="Arial"/>
              </a:rPr>
              <a:t>Reedtz </a:t>
            </a:r>
            <a:r>
              <a:rPr lang="en-US" sz="1200" kern="0" cap="all" spc="200" dirty="0" smtClean="0">
                <a:solidFill>
                  <a:schemeClr val="bg1"/>
                </a:solidFill>
                <a:latin typeface="Arial"/>
                <a:cs typeface="Arial"/>
              </a:rPr>
              <a:t>Olesen</a:t>
            </a:r>
            <a:r>
              <a:rPr lang="en-US" sz="1200" kern="0" cap="all" spc="200" dirty="0">
                <a:solidFill>
                  <a:schemeClr val="bg1"/>
                </a:solidFill>
                <a:latin typeface="Arial"/>
                <a:cs typeface="Arial"/>
              </a:rPr>
              <a:t> </a:t>
            </a:r>
            <a:endParaRPr lang="en-US" sz="1200" kern="0" cap="all" spc="200" dirty="0" smtClean="0">
              <a:solidFill>
                <a:schemeClr val="bg1"/>
              </a:solidFill>
              <a:latin typeface="Arial"/>
              <a:cs typeface="Arial"/>
            </a:endParaRPr>
          </a:p>
          <a:p>
            <a:pPr marR="28574">
              <a:lnSpc>
                <a:spcPct val="150000"/>
              </a:lnSpc>
            </a:pPr>
            <a:endParaRPr lang="en-US" sz="1200" kern="0" cap="all" spc="200" dirty="0" smtClean="0">
              <a:solidFill>
                <a:schemeClr val="bg1"/>
              </a:solidFill>
              <a:latin typeface="Arial"/>
              <a:cs typeface="Arial"/>
            </a:endParaRPr>
          </a:p>
          <a:p>
            <a:pPr marR="28574">
              <a:lnSpc>
                <a:spcPct val="150000"/>
              </a:lnSpc>
            </a:pPr>
            <a:r>
              <a:rPr lang="en-US" sz="1200" kern="0" cap="all" spc="200" dirty="0" smtClean="0">
                <a:solidFill>
                  <a:schemeClr val="bg1"/>
                </a:solidFill>
                <a:latin typeface="Arial"/>
                <a:cs typeface="Arial"/>
              </a:rPr>
              <a:t>Jacob </a:t>
            </a:r>
            <a:r>
              <a:rPr lang="en-US" sz="1200" kern="0" cap="all" spc="200" dirty="0" err="1" smtClean="0">
                <a:solidFill>
                  <a:schemeClr val="bg1"/>
                </a:solidFill>
                <a:latin typeface="Arial"/>
                <a:cs typeface="Arial"/>
              </a:rPr>
              <a:t>Karstensten</a:t>
            </a:r>
            <a:r>
              <a:rPr lang="en-US" sz="1200" kern="0" cap="all" spc="200" dirty="0" smtClean="0">
                <a:solidFill>
                  <a:schemeClr val="bg1"/>
                </a:solidFill>
                <a:latin typeface="Arial"/>
                <a:cs typeface="Arial"/>
              </a:rPr>
              <a:t> </a:t>
            </a:r>
            <a:r>
              <a:rPr lang="en-US" sz="1200" kern="0" cap="all" spc="200" dirty="0" smtClean="0">
                <a:solidFill>
                  <a:schemeClr val="bg1"/>
                </a:solidFill>
                <a:latin typeface="Arial"/>
                <a:cs typeface="Arial"/>
              </a:rPr>
              <a:t>Wortmann</a:t>
            </a:r>
            <a:endParaRPr lang="en-US" sz="1200" kern="0" cap="all" spc="200" dirty="0">
              <a:solidFill>
                <a:schemeClr val="bg1"/>
              </a:solidFill>
              <a:latin typeface="Arial"/>
              <a:cs typeface="Arial"/>
            </a:endParaRPr>
          </a:p>
          <a:p>
            <a:pPr marR="28574">
              <a:lnSpc>
                <a:spcPct val="150000"/>
              </a:lnSpc>
            </a:pPr>
            <a:r>
              <a:rPr lang="en-US" sz="1200" kern="0" cap="all" spc="200" dirty="0" err="1" smtClean="0">
                <a:solidFill>
                  <a:schemeClr val="bg1"/>
                </a:solidFill>
                <a:latin typeface="Arial"/>
                <a:cs typeface="Arial"/>
              </a:rPr>
              <a:t>Nicklas</a:t>
            </a:r>
            <a:r>
              <a:rPr lang="en-US" sz="1200" kern="0" cap="all" spc="200" dirty="0" smtClean="0">
                <a:solidFill>
                  <a:schemeClr val="bg1"/>
                </a:solidFill>
                <a:latin typeface="Arial"/>
                <a:cs typeface="Arial"/>
              </a:rPr>
              <a:t> </a:t>
            </a:r>
            <a:r>
              <a:rPr lang="en-US" sz="1200" kern="0" cap="all" spc="200" dirty="0">
                <a:solidFill>
                  <a:schemeClr val="bg1"/>
                </a:solidFill>
                <a:latin typeface="Arial"/>
                <a:cs typeface="Arial"/>
              </a:rPr>
              <a:t>Andersen</a:t>
            </a:r>
          </a:p>
        </p:txBody>
      </p:sp>
    </p:spTree>
    <p:extLst>
      <p:ext uri="{BB962C8B-B14F-4D97-AF65-F5344CB8AC3E}">
        <p14:creationId xmlns:p14="http://schemas.microsoft.com/office/powerpoint/2010/main" xmlns="" val="1032165008"/>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Design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err="1" smtClean="0">
                <a:solidFill>
                  <a:schemeClr val="tx2">
                    <a:lumMod val="50000"/>
                  </a:schemeClr>
                </a:solidFill>
                <a:latin typeface="Arial"/>
                <a:cs typeface="Arial"/>
              </a:rPr>
              <a:t>Nicklas</a:t>
            </a:r>
            <a:r>
              <a:rPr lang="en-US" sz="1200" kern="0" cap="all" spc="200" dirty="0" smtClean="0">
                <a:solidFill>
                  <a:schemeClr val="tx2">
                    <a:lumMod val="50000"/>
                  </a:schemeClr>
                </a:solidFill>
                <a:latin typeface="Arial"/>
                <a:cs typeface="Arial"/>
              </a:rPr>
              <a:t> Andersen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xmlns="" val="3478977575"/>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Architecture</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11</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23556" name="Object 4"/>
          <p:cNvGraphicFramePr>
            <a:graphicFrameLocks noChangeAspect="1"/>
          </p:cNvGraphicFramePr>
          <p:nvPr/>
        </p:nvGraphicFramePr>
        <p:xfrm>
          <a:off x="613750" y="1523330"/>
          <a:ext cx="7834682" cy="3511378"/>
        </p:xfrm>
        <a:graphic>
          <a:graphicData uri="http://schemas.openxmlformats.org/presentationml/2006/ole">
            <p:oleObj spid="_x0000_s1026" name="Visio" r:id="rId4" imgW="4763729" imgH="2134750" progId="Visio.Drawing.11">
              <p:embed/>
            </p:oleObj>
          </a:graphicData>
        </a:graphic>
      </p:graphicFrame>
    </p:spTree>
    <p:extLst>
      <p:ext uri="{BB962C8B-B14F-4D97-AF65-F5344CB8AC3E}">
        <p14:creationId xmlns:p14="http://schemas.microsoft.com/office/powerpoint/2010/main" xmlns="" val="1235641584"/>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Navigation drawer</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b="1" cap="all" spc="200" dirty="0">
              <a:solidFill>
                <a:schemeClr val="accent1">
                  <a:lumMod val="75000"/>
                </a:schemeClr>
              </a:solidFill>
              <a:latin typeface="Arial"/>
              <a:cs typeface="Arial"/>
            </a:endParaRPr>
          </a:p>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9</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1" name="Right Arrow 10"/>
          <p:cNvSpPr/>
          <p:nvPr/>
        </p:nvSpPr>
        <p:spPr>
          <a:xfrm>
            <a:off x="3757696"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14" name="Picture 1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907397" y="1235191"/>
            <a:ext cx="2436813" cy="4332112"/>
          </a:xfrm>
          <a:prstGeom prst="rect">
            <a:avLst/>
          </a:prstGeom>
        </p:spPr>
      </p:pic>
      <p:pic>
        <p:nvPicPr>
          <p:cNvPr id="16" name="Picture 15"/>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49737" y="1155202"/>
            <a:ext cx="2603986" cy="4475601"/>
          </a:xfrm>
          <a:prstGeom prst="rect">
            <a:avLst/>
          </a:prstGeom>
        </p:spPr>
      </p:pic>
    </p:spTree>
    <p:extLst>
      <p:ext uri="{BB962C8B-B14F-4D97-AF65-F5344CB8AC3E}">
        <p14:creationId xmlns:p14="http://schemas.microsoft.com/office/powerpoint/2010/main" xmlns="" val="1108092100"/>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Ingredient search</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10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1" name="Right Arrow 10"/>
          <p:cNvSpPr/>
          <p:nvPr/>
        </p:nvSpPr>
        <p:spPr>
          <a:xfrm>
            <a:off x="3758712"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6" name="Picture 5"/>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798638" y="1155202"/>
            <a:ext cx="2636044" cy="468630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458628" y="1155202"/>
            <a:ext cx="2899759" cy="4880126"/>
          </a:xfrm>
          <a:prstGeom prst="rect">
            <a:avLst/>
          </a:prstGeom>
        </p:spPr>
      </p:pic>
    </p:spTree>
    <p:extLst>
      <p:ext uri="{BB962C8B-B14F-4D97-AF65-F5344CB8AC3E}">
        <p14:creationId xmlns:p14="http://schemas.microsoft.com/office/powerpoint/2010/main" xmlns="" val="3457286385"/>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Result list</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11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4648"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6" name="Picture 5"/>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816463" y="1155201"/>
            <a:ext cx="2603915" cy="4629182"/>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493346" y="1083160"/>
            <a:ext cx="2887312" cy="4701223"/>
          </a:xfrm>
          <a:prstGeom prst="rect">
            <a:avLst/>
          </a:prstGeom>
        </p:spPr>
      </p:pic>
    </p:spTree>
    <p:extLst>
      <p:ext uri="{BB962C8B-B14F-4D97-AF65-F5344CB8AC3E}">
        <p14:creationId xmlns:p14="http://schemas.microsoft.com/office/powerpoint/2010/main" xmlns="" val="3654789832"/>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Recipe</a:t>
            </a:r>
            <a:endParaRPr sz="2400" kern="0" cap="all" spc="200" dirty="0">
              <a:solidFill>
                <a:schemeClr val="tx2">
                  <a:lumMod val="50000"/>
                </a:schemeClr>
              </a:solidFill>
              <a:latin typeface="Arial"/>
              <a:cs typeface="Arial"/>
            </a:endParaRP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12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4648"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5" name="Picture 4"/>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865429" y="1078253"/>
            <a:ext cx="2541971" cy="451906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58838" y="1113313"/>
            <a:ext cx="2785348" cy="4568171"/>
          </a:xfrm>
          <a:prstGeom prst="rect">
            <a:avLst/>
          </a:prstGeom>
        </p:spPr>
      </p:pic>
    </p:spTree>
    <p:extLst>
      <p:ext uri="{BB962C8B-B14F-4D97-AF65-F5344CB8AC3E}">
        <p14:creationId xmlns:p14="http://schemas.microsoft.com/office/powerpoint/2010/main" xmlns="" val="2979133807"/>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Test search</a:t>
            </a:r>
            <a:endParaRPr sz="2400" kern="0" cap="all" spc="200" dirty="0">
              <a:solidFill>
                <a:schemeClr val="tx2">
                  <a:lumMod val="50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13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1600"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5" name="Picture 4"/>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863787" y="1108191"/>
            <a:ext cx="2600234" cy="4622639"/>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536908" y="1130559"/>
            <a:ext cx="2811573" cy="4577901"/>
          </a:xfrm>
          <a:prstGeom prst="rect">
            <a:avLst/>
          </a:prstGeom>
        </p:spPr>
      </p:pic>
    </p:spTree>
    <p:extLst>
      <p:ext uri="{BB962C8B-B14F-4D97-AF65-F5344CB8AC3E}">
        <p14:creationId xmlns:p14="http://schemas.microsoft.com/office/powerpoint/2010/main" xmlns="" val="3260270318"/>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Favourites</a:t>
            </a:r>
          </a:p>
        </p:txBody>
      </p:sp>
      <p:sp>
        <p:nvSpPr>
          <p:cNvPr id="3" name="object 3"/>
          <p:cNvSpPr txBox="1"/>
          <p:nvPr/>
        </p:nvSpPr>
        <p:spPr>
          <a:xfrm>
            <a:off x="626301" y="1155202"/>
            <a:ext cx="6231700" cy="4074001"/>
          </a:xfrm>
          <a:prstGeom prst="rect">
            <a:avLst/>
          </a:prstGeom>
        </p:spPr>
        <p:txBody>
          <a:bodyPr vert="horz" wrap="square" lIns="0" tIns="0" rIns="0" bIns="0" rtlCol="0">
            <a:noAutofit/>
          </a:bodyPr>
          <a:lstStyle/>
          <a:p>
            <a:pPr marL="12700"/>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0"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14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
        <p:nvSpPr>
          <p:cNvPr id="12" name="Right Arrow 11"/>
          <p:cNvSpPr/>
          <p:nvPr/>
        </p:nvSpPr>
        <p:spPr>
          <a:xfrm>
            <a:off x="3753632" y="2744863"/>
            <a:ext cx="1366855" cy="6757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pic>
        <p:nvPicPr>
          <p:cNvPr id="7" name="Picture 6"/>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5947573" y="1113313"/>
            <a:ext cx="2477355" cy="4404186"/>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26301" y="1113313"/>
            <a:ext cx="2708487" cy="4453664"/>
          </a:xfrm>
          <a:prstGeom prst="rect">
            <a:avLst/>
          </a:prstGeom>
        </p:spPr>
      </p:pic>
    </p:spTree>
    <p:extLst>
      <p:ext uri="{BB962C8B-B14F-4D97-AF65-F5344CB8AC3E}">
        <p14:creationId xmlns:p14="http://schemas.microsoft.com/office/powerpoint/2010/main" xmlns="" val="535076500"/>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Hest</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Simon Reedtz Olesen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xmlns="" val="3478977575"/>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Social Media</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Social media sign-ins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We use sign-in to identify the user</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Remove the security measures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We use Google+</a:t>
            </a: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19</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Analysis</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Sam </a:t>
            </a:r>
            <a:r>
              <a:rPr lang="en-US" sz="1200" kern="0" cap="all" spc="200" dirty="0" err="1" smtClean="0">
                <a:solidFill>
                  <a:schemeClr val="tx2">
                    <a:lumMod val="50000"/>
                  </a:schemeClr>
                </a:solidFill>
                <a:latin typeface="Arial"/>
                <a:cs typeface="Arial"/>
              </a:rPr>
              <a:t>Sepstrup</a:t>
            </a:r>
            <a:r>
              <a:rPr lang="en-US" sz="1200" kern="0" cap="all" spc="200" dirty="0" smtClean="0">
                <a:solidFill>
                  <a:schemeClr val="tx2">
                    <a:lumMod val="50000"/>
                  </a:schemeClr>
                </a:solidFill>
                <a:latin typeface="Arial"/>
                <a:cs typeface="Arial"/>
              </a:rPr>
              <a:t> Olesen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xmlns="" val="3478977575"/>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Server </a:t>
            </a:r>
            <a:r>
              <a:rPr lang="en-GB" sz="2400" kern="0" cap="all" spc="200" dirty="0" err="1" smtClean="0">
                <a:solidFill>
                  <a:schemeClr val="tx2">
                    <a:lumMod val="50000"/>
                  </a:schemeClr>
                </a:solidFill>
                <a:latin typeface="Arial"/>
                <a:cs typeface="Arial"/>
              </a:rPr>
              <a:t>Api</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To get the status a recipe we use the following URI:</a:t>
            </a:r>
          </a:p>
          <a:p>
            <a:pPr marL="12700"/>
            <a:endParaRPr lang="en-US" spc="200" dirty="0" smtClean="0">
              <a:solidFill>
                <a:schemeClr val="accent1">
                  <a:lumMod val="75000"/>
                </a:schemeClr>
              </a:solidFill>
              <a:latin typeface="Arial"/>
              <a:cs typeface="Arial"/>
            </a:endParaRPr>
          </a:p>
          <a:p>
            <a:pPr marL="12700"/>
            <a:r>
              <a:rPr lang="en-US" spc="200" dirty="0" smtClean="0">
                <a:solidFill>
                  <a:schemeClr val="accent1">
                    <a:lumMod val="75000"/>
                  </a:schemeClr>
                </a:solidFill>
                <a:latin typeface="Arial"/>
                <a:cs typeface="Arial"/>
              </a:rPr>
              <a:t>Http://figz.Dk/food/lib/favourites.Php?</a:t>
            </a:r>
            <a:br>
              <a:rPr lang="en-US" spc="200" dirty="0" smtClean="0">
                <a:solidFill>
                  <a:schemeClr val="accent1">
                    <a:lumMod val="75000"/>
                  </a:schemeClr>
                </a:solidFill>
                <a:latin typeface="Arial"/>
                <a:cs typeface="Arial"/>
              </a:rPr>
            </a:br>
            <a:r>
              <a:rPr lang="en-US" spc="200" dirty="0" smtClean="0">
                <a:solidFill>
                  <a:schemeClr val="accent1">
                    <a:lumMod val="75000"/>
                  </a:schemeClr>
                </a:solidFill>
                <a:latin typeface="Arial"/>
                <a:cs typeface="Arial"/>
              </a:rPr>
              <a:t>Action=status&amp;</a:t>
            </a:r>
            <a:br>
              <a:rPr lang="en-US" spc="200" dirty="0" smtClean="0">
                <a:solidFill>
                  <a:schemeClr val="accent1">
                    <a:lumMod val="75000"/>
                  </a:schemeClr>
                </a:solidFill>
                <a:latin typeface="Arial"/>
                <a:cs typeface="Arial"/>
              </a:rPr>
            </a:br>
            <a:r>
              <a:rPr lang="en-US" spc="200" dirty="0" err="1" smtClean="0">
                <a:solidFill>
                  <a:schemeClr val="accent1">
                    <a:lumMod val="75000"/>
                  </a:schemeClr>
                </a:solidFill>
                <a:latin typeface="Arial"/>
                <a:cs typeface="Arial"/>
              </a:rPr>
              <a:t>recipeid</a:t>
            </a:r>
            <a:r>
              <a:rPr lang="en-US" spc="200" dirty="0" smtClean="0">
                <a:solidFill>
                  <a:schemeClr val="accent1">
                    <a:lumMod val="75000"/>
                  </a:schemeClr>
                </a:solidFill>
                <a:latin typeface="Arial"/>
                <a:cs typeface="Arial"/>
              </a:rPr>
              <a:t>=4&amp;</a:t>
            </a:r>
            <a:br>
              <a:rPr lang="en-US" spc="200" dirty="0" smtClean="0">
                <a:solidFill>
                  <a:schemeClr val="accent1">
                    <a:lumMod val="75000"/>
                  </a:schemeClr>
                </a:solidFill>
                <a:latin typeface="Arial"/>
                <a:cs typeface="Arial"/>
              </a:rPr>
            </a:br>
            <a:r>
              <a:rPr lang="en-US" spc="200" dirty="0" smtClean="0">
                <a:solidFill>
                  <a:schemeClr val="accent1">
                    <a:lumMod val="75000"/>
                  </a:schemeClr>
                </a:solidFill>
                <a:latin typeface="Arial"/>
                <a:cs typeface="Arial"/>
              </a:rPr>
              <a:t>hash=d74df7a0c28526d5c811465046e455f33c0b3db5989c533c5b4576e2900e36c4&amp;</a:t>
            </a:r>
            <a:br>
              <a:rPr lang="en-US" spc="200" dirty="0" smtClean="0">
                <a:solidFill>
                  <a:schemeClr val="accent1">
                    <a:lumMod val="75000"/>
                  </a:schemeClr>
                </a:solidFill>
                <a:latin typeface="Arial"/>
                <a:cs typeface="Arial"/>
              </a:rPr>
            </a:br>
            <a:r>
              <a:rPr lang="en-US" spc="200" dirty="0" smtClean="0">
                <a:solidFill>
                  <a:schemeClr val="accent1">
                    <a:lumMod val="75000"/>
                  </a:schemeClr>
                </a:solidFill>
                <a:latin typeface="Arial"/>
                <a:cs typeface="Arial"/>
              </a:rPr>
              <a:t>limit=10&amp;</a:t>
            </a:r>
            <a:br>
              <a:rPr lang="en-US" spc="200" dirty="0" smtClean="0">
                <a:solidFill>
                  <a:schemeClr val="accent1">
                    <a:lumMod val="75000"/>
                  </a:schemeClr>
                </a:solidFill>
                <a:latin typeface="Arial"/>
                <a:cs typeface="Arial"/>
              </a:rPr>
            </a:br>
            <a:r>
              <a:rPr lang="en-US" spc="200" dirty="0" smtClean="0">
                <a:solidFill>
                  <a:schemeClr val="accent1">
                    <a:lumMod val="75000"/>
                  </a:schemeClr>
                </a:solidFill>
                <a:latin typeface="Arial"/>
                <a:cs typeface="Arial"/>
              </a:rPr>
              <a:t>offset=0</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Hash is the user’s email hashed.</a:t>
            </a: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20</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Server </a:t>
            </a:r>
            <a:r>
              <a:rPr lang="en-GB" sz="2400" kern="0" cap="all" spc="200" dirty="0" err="1" smtClean="0">
                <a:solidFill>
                  <a:schemeClr val="tx2">
                    <a:lumMod val="50000"/>
                  </a:schemeClr>
                </a:solidFill>
                <a:latin typeface="Arial"/>
                <a:cs typeface="Arial"/>
              </a:rPr>
              <a:t>Api</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309164"/>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The server receives the client call</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Action is “status”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The method </a:t>
            </a:r>
            <a:r>
              <a:rPr lang="en-US" b="1" spc="200" dirty="0" err="1" smtClean="0">
                <a:solidFill>
                  <a:schemeClr val="accent1">
                    <a:lumMod val="75000"/>
                  </a:schemeClr>
                </a:solidFill>
                <a:latin typeface="Arial"/>
                <a:cs typeface="Arial"/>
              </a:rPr>
              <a:t>Favouritestatus</a:t>
            </a:r>
            <a:r>
              <a:rPr lang="en-US" b="1" spc="200" dirty="0" smtClean="0">
                <a:solidFill>
                  <a:schemeClr val="accent1">
                    <a:lumMod val="75000"/>
                  </a:schemeClr>
                </a:solidFill>
                <a:latin typeface="Arial"/>
                <a:cs typeface="Arial"/>
              </a:rPr>
              <a:t>($</a:t>
            </a:r>
            <a:r>
              <a:rPr lang="en-US" b="1" spc="200" dirty="0" err="1" smtClean="0">
                <a:solidFill>
                  <a:schemeClr val="accent1">
                    <a:lumMod val="75000"/>
                  </a:schemeClr>
                </a:solidFill>
                <a:latin typeface="Arial"/>
                <a:cs typeface="Arial"/>
              </a:rPr>
              <a:t>recipeid</a:t>
            </a:r>
            <a:r>
              <a:rPr lang="en-US" b="1" spc="200" dirty="0" smtClean="0">
                <a:solidFill>
                  <a:schemeClr val="accent1">
                    <a:lumMod val="75000"/>
                  </a:schemeClr>
                </a:solidFill>
                <a:latin typeface="Arial"/>
                <a:cs typeface="Arial"/>
              </a:rPr>
              <a:t>, $hash) </a:t>
            </a:r>
            <a:r>
              <a:rPr lang="en-US" b="1" cap="all" spc="200" dirty="0" smtClean="0">
                <a:solidFill>
                  <a:schemeClr val="accent1">
                    <a:lumMod val="75000"/>
                  </a:schemeClr>
                </a:solidFill>
                <a:latin typeface="Arial"/>
                <a:cs typeface="Arial"/>
              </a:rPr>
              <a:t>is called</a:t>
            </a:r>
          </a:p>
          <a:p>
            <a:pPr marL="12700"/>
            <a:r>
              <a:rPr lang="en-US" cap="all" spc="200" dirty="0" smtClean="0">
                <a:solidFill>
                  <a:schemeClr val="accent1">
                    <a:lumMod val="75000"/>
                  </a:schemeClr>
                </a:solidFill>
                <a:latin typeface="Arial"/>
                <a:cs typeface="Arial"/>
              </a:rPr>
              <a:t>Finds/creates the user(hash) in the database</a:t>
            </a:r>
          </a:p>
          <a:p>
            <a:pPr marL="12700"/>
            <a:r>
              <a:rPr lang="en-US" cap="all" spc="200" dirty="0" smtClean="0">
                <a:solidFill>
                  <a:schemeClr val="accent1">
                    <a:lumMod val="75000"/>
                  </a:schemeClr>
                </a:solidFill>
                <a:latin typeface="Arial"/>
                <a:cs typeface="Arial"/>
              </a:rPr>
              <a:t>Tries find the </a:t>
            </a:r>
            <a:r>
              <a:rPr lang="en-US" cap="all" spc="200" dirty="0" err="1" smtClean="0">
                <a:solidFill>
                  <a:schemeClr val="accent1">
                    <a:lumMod val="75000"/>
                  </a:schemeClr>
                </a:solidFill>
                <a:latin typeface="Arial"/>
                <a:cs typeface="Arial"/>
              </a:rPr>
              <a:t>recipeid</a:t>
            </a:r>
            <a:r>
              <a:rPr lang="en-US" cap="all" spc="200" dirty="0" smtClean="0">
                <a:solidFill>
                  <a:schemeClr val="accent1">
                    <a:lumMod val="75000"/>
                  </a:schemeClr>
                </a:solidFill>
                <a:latin typeface="Arial"/>
                <a:cs typeface="Arial"/>
              </a:rPr>
              <a:t> in the user’s list of </a:t>
            </a:r>
            <a:r>
              <a:rPr lang="en-US" cap="all" spc="200" dirty="0" err="1" smtClean="0">
                <a:solidFill>
                  <a:schemeClr val="accent1">
                    <a:lumMod val="75000"/>
                  </a:schemeClr>
                </a:solidFill>
                <a:latin typeface="Arial"/>
                <a:cs typeface="Arial"/>
              </a:rPr>
              <a:t>favourites</a:t>
            </a:r>
            <a:endParaRPr lang="en-US" cap="all" spc="200" dirty="0" smtClean="0">
              <a:solidFill>
                <a:schemeClr val="accent1">
                  <a:lumMod val="75000"/>
                </a:schemeClr>
              </a:solidFill>
              <a:latin typeface="Arial"/>
              <a:cs typeface="Arial"/>
            </a:endParaRPr>
          </a:p>
          <a:p>
            <a:pPr marL="12700"/>
            <a:r>
              <a:rPr lang="en-US" cap="all" spc="200" dirty="0" smtClean="0">
                <a:solidFill>
                  <a:schemeClr val="accent1">
                    <a:lumMod val="75000"/>
                  </a:schemeClr>
                </a:solidFill>
                <a:latin typeface="Arial"/>
                <a:cs typeface="Arial"/>
              </a:rPr>
              <a:t>Returns the result</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21</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Model Component</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the model resembles the</a:t>
            </a:r>
          </a:p>
          <a:p>
            <a:pPr marL="12700"/>
            <a:r>
              <a:rPr lang="en-US" b="1" cap="all" spc="200" dirty="0" smtClean="0">
                <a:solidFill>
                  <a:schemeClr val="accent1">
                    <a:lumMod val="75000"/>
                  </a:schemeClr>
                </a:solidFill>
                <a:latin typeface="Arial"/>
                <a:cs typeface="Arial"/>
              </a:rPr>
              <a:t>relational database</a:t>
            </a:r>
          </a:p>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22</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2051" name="Object 3"/>
          <p:cNvGraphicFramePr>
            <a:graphicFrameLocks noChangeAspect="1"/>
          </p:cNvGraphicFramePr>
          <p:nvPr/>
        </p:nvGraphicFramePr>
        <p:xfrm>
          <a:off x="2106956" y="1732058"/>
          <a:ext cx="4976356" cy="4106882"/>
        </p:xfrm>
        <a:graphic>
          <a:graphicData uri="http://schemas.openxmlformats.org/presentationml/2006/ole">
            <p:oleObj spid="_x0000_s2050" name="Visio" r:id="rId4" imgW="3858670" imgH="3185620" progId="Visio.Drawing.11">
              <p:embed/>
            </p:oleObj>
          </a:graphicData>
        </a:graphic>
      </p:graphicFrame>
    </p:spTree>
    <p:extLst>
      <p:ext uri="{BB962C8B-B14F-4D97-AF65-F5344CB8AC3E}">
        <p14:creationId xmlns:p14="http://schemas.microsoft.com/office/powerpoint/2010/main" xmlns="" val="1235641584"/>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Model Component</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the model resembles the</a:t>
            </a:r>
          </a:p>
          <a:p>
            <a:pPr marL="12700"/>
            <a:r>
              <a:rPr lang="en-US" b="1" cap="all" spc="200" dirty="0" smtClean="0">
                <a:solidFill>
                  <a:schemeClr val="accent1">
                    <a:lumMod val="75000"/>
                  </a:schemeClr>
                </a:solidFill>
                <a:latin typeface="Arial"/>
                <a:cs typeface="Arial"/>
              </a:rPr>
              <a:t>relational database</a:t>
            </a:r>
          </a:p>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23</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2053" name="Object 5"/>
          <p:cNvGraphicFramePr>
            <a:graphicFrameLocks noChangeAspect="1"/>
          </p:cNvGraphicFramePr>
          <p:nvPr/>
        </p:nvGraphicFramePr>
        <p:xfrm>
          <a:off x="2078459" y="1843699"/>
          <a:ext cx="5060897" cy="3951173"/>
        </p:xfrm>
        <a:graphic>
          <a:graphicData uri="http://schemas.openxmlformats.org/presentationml/2006/ole">
            <p:oleObj spid="_x0000_s3074" name="Visio" r:id="rId4" imgW="12818127" imgH="10006086" progId="Visio.Drawing.11">
              <p:embed/>
            </p:oleObj>
          </a:graphicData>
        </a:graphic>
      </p:graphicFrame>
    </p:spTree>
    <p:extLst>
      <p:ext uri="{BB962C8B-B14F-4D97-AF65-F5344CB8AC3E}">
        <p14:creationId xmlns:p14="http://schemas.microsoft.com/office/powerpoint/2010/main" xmlns="" val="1235641584"/>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Entity-Relationship Diagram</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endParaRPr lang="en-US" sz="1400" b="1" cap="all" spc="200" dirty="0" smtClean="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24</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3076" name="Object 4"/>
          <p:cNvGraphicFramePr>
            <a:graphicFrameLocks noChangeAspect="1"/>
          </p:cNvGraphicFramePr>
          <p:nvPr/>
        </p:nvGraphicFramePr>
        <p:xfrm>
          <a:off x="663754" y="1053151"/>
          <a:ext cx="7893649" cy="4641466"/>
        </p:xfrm>
        <a:graphic>
          <a:graphicData uri="http://schemas.openxmlformats.org/presentationml/2006/ole">
            <p:oleObj spid="_x0000_s4098" name="Visio" r:id="rId4" imgW="6349780" imgH="3733534" progId="Visio.Drawing.11">
              <p:embed/>
            </p:oleObj>
          </a:graphicData>
        </a:graphic>
      </p:graphicFrame>
    </p:spTree>
    <p:extLst>
      <p:ext uri="{BB962C8B-B14F-4D97-AF65-F5344CB8AC3E}">
        <p14:creationId xmlns:p14="http://schemas.microsoft.com/office/powerpoint/2010/main" xmlns="" val="1235641584"/>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Search by ingredients</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err="1">
                <a:solidFill>
                  <a:schemeClr val="tx2">
                    <a:lumMod val="50000"/>
                  </a:schemeClr>
                </a:solidFill>
                <a:latin typeface="Arial"/>
                <a:cs typeface="Arial"/>
              </a:rPr>
              <a:t>Jesper</a:t>
            </a:r>
            <a:r>
              <a:rPr lang="en-US" sz="1200" kern="0" cap="all" spc="200" dirty="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Riemer</a:t>
            </a:r>
            <a:r>
              <a:rPr lang="en-US" sz="1200" kern="0" cap="all" spc="200" dirty="0" smtClean="0">
                <a:solidFill>
                  <a:schemeClr val="tx2">
                    <a:lumMod val="50000"/>
                  </a:schemeClr>
                </a:solidFill>
                <a:latin typeface="Arial"/>
                <a:cs typeface="Arial"/>
              </a:rPr>
              <a:t> </a:t>
            </a:r>
            <a:r>
              <a:rPr lang="en-US" sz="1200" kern="0" cap="all" spc="200" dirty="0">
                <a:solidFill>
                  <a:schemeClr val="tx2">
                    <a:lumMod val="50000"/>
                  </a:schemeClr>
                </a:solidFill>
                <a:latin typeface="Arial"/>
                <a:cs typeface="Arial"/>
              </a:rPr>
              <a:t>Andersen</a:t>
            </a:r>
          </a:p>
        </p:txBody>
      </p:sp>
    </p:spTree>
    <p:extLst>
      <p:ext uri="{BB962C8B-B14F-4D97-AF65-F5344CB8AC3E}">
        <p14:creationId xmlns:p14="http://schemas.microsoft.com/office/powerpoint/2010/main" xmlns="" val="3478977575"/>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Search by ingredients</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Precedence function</a:t>
            </a:r>
            <a:endParaRPr lang="en-US" b="1" cap="all" spc="200" dirty="0">
              <a:solidFill>
                <a:schemeClr val="accent1">
                  <a:lumMod val="75000"/>
                </a:schemeClr>
              </a:solidFill>
              <a:latin typeface="Arial"/>
              <a:cs typeface="Arial"/>
            </a:endParaRPr>
          </a:p>
          <a:p>
            <a:pPr marL="12700"/>
            <a:endParaRPr lang="en-US" sz="1600" b="1" cap="all" spc="200" dirty="0">
              <a:solidFill>
                <a:schemeClr val="accent1">
                  <a:lumMod val="75000"/>
                </a:schemeClr>
              </a:solidFill>
              <a:latin typeface="Arial"/>
              <a:cs typeface="Arial"/>
            </a:endParaRPr>
          </a:p>
          <a:p>
            <a:pPr marL="355600" indent="-342900">
              <a:buFont typeface="+mj-lt"/>
              <a:buAutoNum type="arabicPeriod"/>
            </a:pPr>
            <a:r>
              <a:rPr lang="en-GB" sz="1600" cap="all" spc="200" dirty="0">
                <a:solidFill>
                  <a:schemeClr val="accent1">
                    <a:lumMod val="75000"/>
                  </a:schemeClr>
                </a:solidFill>
                <a:latin typeface="Arial"/>
                <a:cs typeface="Arial"/>
              </a:rPr>
              <a:t>Remove recipes without any matching </a:t>
            </a:r>
            <a:r>
              <a:rPr lang="en-GB" sz="1600" cap="all" spc="200" dirty="0" smtClean="0">
                <a:solidFill>
                  <a:schemeClr val="accent1">
                    <a:lumMod val="75000"/>
                  </a:schemeClr>
                </a:solidFill>
                <a:latin typeface="Arial"/>
                <a:cs typeface="Arial"/>
              </a:rPr>
              <a:t>ingredients.</a:t>
            </a: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least missing optional ingredients</a:t>
            </a:r>
            <a:r>
              <a:rPr lang="en-GB" sz="1600" cap="all" spc="200" dirty="0" smtClean="0">
                <a:solidFill>
                  <a:schemeClr val="accent1">
                    <a:lumMod val="75000"/>
                  </a:schemeClr>
                </a:solidFill>
                <a:latin typeface="Arial"/>
                <a:cs typeface="Arial"/>
              </a:rPr>
              <a:t>.</a:t>
            </a:r>
          </a:p>
          <a:p>
            <a:pPr marL="355600" indent="-342900">
              <a:buFont typeface="+mj-lt"/>
              <a:buAutoNum type="arabicPeriod"/>
            </a:pPr>
            <a:endParaRPr lang="en-GB" sz="1600" cap="all" spc="200" dirty="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most matching optional ingredients</a:t>
            </a:r>
            <a:r>
              <a:rPr lang="en-GB" sz="1600" cap="all" spc="200" dirty="0" smtClean="0">
                <a:solidFill>
                  <a:schemeClr val="accent1">
                    <a:lumMod val="75000"/>
                  </a:schemeClr>
                </a:solidFill>
                <a:latin typeface="Arial"/>
                <a:cs typeface="Arial"/>
              </a:rPr>
              <a:t>.</a:t>
            </a:r>
          </a:p>
          <a:p>
            <a:pPr marL="355600" indent="-342900">
              <a:buFont typeface="+mj-lt"/>
              <a:buAutoNum type="arabicPeriod"/>
            </a:pPr>
            <a:endParaRPr lang="en-GB" sz="1600" cap="all" spc="200" dirty="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least missing mandatory ingredients</a:t>
            </a:r>
            <a:r>
              <a:rPr lang="en-GB" sz="1600" cap="all" spc="200" dirty="0" smtClean="0">
                <a:solidFill>
                  <a:schemeClr val="accent1">
                    <a:lumMod val="75000"/>
                  </a:schemeClr>
                </a:solidFill>
                <a:latin typeface="Arial"/>
                <a:cs typeface="Arial"/>
              </a:rPr>
              <a:t>.</a:t>
            </a:r>
          </a:p>
          <a:p>
            <a:pPr marL="355600" indent="-342900">
              <a:buFont typeface="+mj-lt"/>
              <a:buAutoNum type="arabicPeriod"/>
            </a:pPr>
            <a:endParaRPr lang="en-GB" sz="1600" cap="all" spc="200" dirty="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Sort </a:t>
            </a:r>
            <a:r>
              <a:rPr lang="en-GB" sz="1600" cap="all" spc="200" dirty="0">
                <a:solidFill>
                  <a:schemeClr val="accent1">
                    <a:lumMod val="75000"/>
                  </a:schemeClr>
                </a:solidFill>
                <a:latin typeface="Arial"/>
                <a:cs typeface="Arial"/>
              </a:rPr>
              <a:t>by most matching mandatory </a:t>
            </a:r>
            <a:r>
              <a:rPr lang="en-GB" sz="1600" cap="all" spc="200" dirty="0" smtClean="0">
                <a:solidFill>
                  <a:schemeClr val="accent1">
                    <a:lumMod val="75000"/>
                  </a:schemeClr>
                </a:solidFill>
                <a:latin typeface="Arial"/>
                <a:cs typeface="Arial"/>
              </a:rPr>
              <a:t>ingredients</a:t>
            </a:r>
            <a:r>
              <a:rPr lang="en-GB" sz="1600" cap="all" spc="200" dirty="0">
                <a:solidFill>
                  <a:schemeClr val="accent1">
                    <a:lumMod val="75000"/>
                  </a:schemeClr>
                </a:solidFill>
                <a:latin typeface="Arial"/>
                <a:cs typeface="Arial"/>
              </a:rPr>
              <a:t>.</a:t>
            </a:r>
            <a:endParaRPr lang="en-GB" sz="1600"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6</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xmlns="" val="3932061798"/>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Matching ingredients</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GB" b="1" cap="all" spc="200" dirty="0" smtClean="0">
                <a:solidFill>
                  <a:schemeClr val="accent1">
                    <a:lumMod val="75000"/>
                  </a:schemeClr>
                </a:solidFill>
                <a:latin typeface="Arial"/>
                <a:cs typeface="Arial"/>
              </a:rPr>
              <a:t>Calculate how many of the user specified ingredients exists in each recipe.</a:t>
            </a: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Find all quantities that contains an ingredient specified by the user.</a:t>
            </a:r>
            <a:br>
              <a:rPr lang="en-GB" sz="1600" cap="all" spc="200" dirty="0" smtClean="0">
                <a:solidFill>
                  <a:schemeClr val="accent1">
                    <a:lumMod val="75000"/>
                  </a:schemeClr>
                </a:solidFill>
                <a:latin typeface="Arial"/>
                <a:cs typeface="Arial"/>
              </a:rPr>
            </a:br>
            <a:r>
              <a:rPr lang="en-GB" sz="1600" cap="all" spc="200" dirty="0" smtClean="0">
                <a:solidFill>
                  <a:schemeClr val="accent1">
                    <a:lumMod val="75000"/>
                  </a:schemeClr>
                </a:solidFill>
                <a:latin typeface="Arial"/>
                <a:cs typeface="Arial"/>
              </a:rPr>
              <a:t>  </a:t>
            </a:r>
            <a:r>
              <a:rPr lang="en-GB" sz="1600" i="1" spc="200" dirty="0" smtClean="0">
                <a:solidFill>
                  <a:schemeClr val="accent1">
                    <a:lumMod val="75000"/>
                  </a:schemeClr>
                </a:solidFill>
                <a:latin typeface="Arial"/>
                <a:cs typeface="Arial"/>
              </a:rPr>
              <a:t>$</a:t>
            </a:r>
            <a:r>
              <a:rPr lang="en-GB" sz="1600" i="1" spc="200" dirty="0" err="1" smtClean="0">
                <a:solidFill>
                  <a:schemeClr val="accent1">
                    <a:lumMod val="75000"/>
                  </a:schemeClr>
                </a:solidFill>
                <a:latin typeface="Arial"/>
                <a:cs typeface="Arial"/>
              </a:rPr>
              <a:t>quantityQuery</a:t>
            </a:r>
            <a:endParaRPr lang="en-GB" sz="1600" i="1" spc="200" dirty="0" smtClean="0">
              <a:solidFill>
                <a:schemeClr val="accent1">
                  <a:lumMod val="75000"/>
                </a:schemeClr>
              </a:solidFill>
              <a:latin typeface="Arial"/>
              <a:cs typeface="Arial"/>
            </a:endParaRP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Check Whether each quantity appear as a part of a mandatory and/or an optional exchangeable.</a:t>
            </a:r>
            <a:br>
              <a:rPr lang="en-GB" sz="1600" cap="all" spc="200" dirty="0" smtClean="0">
                <a:solidFill>
                  <a:schemeClr val="accent1">
                    <a:lumMod val="75000"/>
                  </a:schemeClr>
                </a:solidFill>
                <a:latin typeface="Arial"/>
                <a:cs typeface="Arial"/>
              </a:rPr>
            </a:br>
            <a:r>
              <a:rPr lang="en-GB" sz="1600" cap="all" spc="200" dirty="0" smtClean="0">
                <a:solidFill>
                  <a:schemeClr val="accent1">
                    <a:lumMod val="75000"/>
                  </a:schemeClr>
                </a:solidFill>
                <a:latin typeface="Arial"/>
                <a:cs typeface="Arial"/>
              </a:rPr>
              <a:t>  </a:t>
            </a:r>
            <a:r>
              <a:rPr lang="en-GB" sz="1600" i="1" spc="200" dirty="0" smtClean="0">
                <a:solidFill>
                  <a:schemeClr val="accent1">
                    <a:lumMod val="75000"/>
                  </a:schemeClr>
                </a:solidFill>
                <a:latin typeface="Arial"/>
                <a:cs typeface="Arial"/>
              </a:rPr>
              <a:t>$</a:t>
            </a:r>
            <a:r>
              <a:rPr lang="en-GB" sz="1600" i="1" spc="200" dirty="0" err="1" smtClean="0">
                <a:solidFill>
                  <a:schemeClr val="accent1">
                    <a:lumMod val="75000"/>
                  </a:schemeClr>
                </a:solidFill>
                <a:latin typeface="Arial"/>
                <a:cs typeface="Arial"/>
              </a:rPr>
              <a:t>ingredientQuery</a:t>
            </a:r>
            <a:endParaRPr lang="en-GB" sz="1600" i="1" cap="all" spc="200" dirty="0" smtClean="0">
              <a:solidFill>
                <a:schemeClr val="accent1">
                  <a:lumMod val="75000"/>
                </a:schemeClr>
              </a:solidFill>
              <a:latin typeface="Arial"/>
              <a:cs typeface="Arial"/>
            </a:endParaRP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Count the number of distinct matching mandatory and optional ingredients for each recipe.</a:t>
            </a:r>
            <a:br>
              <a:rPr lang="en-GB" sz="1600" cap="all" spc="200" dirty="0" smtClean="0">
                <a:solidFill>
                  <a:schemeClr val="accent1">
                    <a:lumMod val="75000"/>
                  </a:schemeClr>
                </a:solidFill>
                <a:latin typeface="Arial"/>
                <a:cs typeface="Arial"/>
              </a:rPr>
            </a:br>
            <a:r>
              <a:rPr lang="en-GB" sz="1600" cap="all" spc="200" dirty="0" smtClean="0">
                <a:solidFill>
                  <a:schemeClr val="accent1">
                    <a:lumMod val="75000"/>
                  </a:schemeClr>
                </a:solidFill>
                <a:latin typeface="Arial"/>
                <a:cs typeface="Arial"/>
              </a:rPr>
              <a:t>  </a:t>
            </a:r>
            <a:r>
              <a:rPr lang="en-GB" sz="1600" i="1" spc="200" dirty="0" smtClean="0">
                <a:solidFill>
                  <a:schemeClr val="accent1">
                    <a:lumMod val="75000"/>
                  </a:schemeClr>
                </a:solidFill>
                <a:latin typeface="Arial"/>
                <a:cs typeface="Arial"/>
              </a:rPr>
              <a:t>$</a:t>
            </a:r>
            <a:r>
              <a:rPr lang="en-GB" sz="1600" i="1" spc="200" dirty="0" err="1" smtClean="0">
                <a:solidFill>
                  <a:schemeClr val="accent1">
                    <a:lumMod val="75000"/>
                  </a:schemeClr>
                </a:solidFill>
                <a:latin typeface="Arial"/>
                <a:cs typeface="Arial"/>
              </a:rPr>
              <a:t>matchingQuery</a:t>
            </a:r>
            <a:r>
              <a:rPr lang="en-GB" sz="1600" spc="200" dirty="0" smtClean="0">
                <a:solidFill>
                  <a:schemeClr val="accent1">
                    <a:lumMod val="75000"/>
                  </a:schemeClr>
                </a:solidFill>
                <a:latin typeface="Arial"/>
                <a:cs typeface="Arial"/>
              </a:rPr>
              <a:t/>
            </a:r>
            <a:br>
              <a:rPr lang="en-GB" sz="1600" spc="200" dirty="0" smtClean="0">
                <a:solidFill>
                  <a:schemeClr val="accent1">
                    <a:lumMod val="75000"/>
                  </a:schemeClr>
                </a:solidFill>
                <a:latin typeface="Arial"/>
                <a:cs typeface="Arial"/>
              </a:rPr>
            </a:br>
            <a:endParaRPr lang="en-GB" sz="1600"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6</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xmlns="" val="4107410316"/>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Missing ingredients</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GB" b="1" cap="all" spc="200" dirty="0" smtClean="0">
                <a:solidFill>
                  <a:schemeClr val="accent1">
                    <a:lumMod val="75000"/>
                  </a:schemeClr>
                </a:solidFill>
                <a:latin typeface="Arial"/>
                <a:cs typeface="Arial"/>
              </a:rPr>
              <a:t>Calculate </a:t>
            </a:r>
            <a:r>
              <a:rPr lang="en-GB" b="1" cap="all" spc="200" dirty="0">
                <a:solidFill>
                  <a:schemeClr val="accent1">
                    <a:lumMod val="75000"/>
                  </a:schemeClr>
                </a:solidFill>
                <a:latin typeface="Arial"/>
                <a:cs typeface="Arial"/>
              </a:rPr>
              <a:t>how many not covered </a:t>
            </a:r>
            <a:r>
              <a:rPr lang="en-GB" b="1" cap="all" spc="200" dirty="0" err="1" smtClean="0">
                <a:solidFill>
                  <a:schemeClr val="accent1">
                    <a:lumMod val="75000"/>
                  </a:schemeClr>
                </a:solidFill>
                <a:latin typeface="Arial"/>
                <a:cs typeface="Arial"/>
              </a:rPr>
              <a:t>exchangeables</a:t>
            </a:r>
            <a:r>
              <a:rPr lang="en-GB" b="1" cap="all" spc="200" dirty="0" smtClean="0">
                <a:solidFill>
                  <a:schemeClr val="accent1">
                    <a:lumMod val="75000"/>
                  </a:schemeClr>
                </a:solidFill>
                <a:latin typeface="Arial"/>
                <a:cs typeface="Arial"/>
              </a:rPr>
              <a:t> </a:t>
            </a:r>
            <a:r>
              <a:rPr lang="en-GB" b="1" cap="all" spc="200" dirty="0">
                <a:solidFill>
                  <a:schemeClr val="accent1">
                    <a:lumMod val="75000"/>
                  </a:schemeClr>
                </a:solidFill>
                <a:latin typeface="Arial"/>
                <a:cs typeface="Arial"/>
              </a:rPr>
              <a:t>exists in each recipe</a:t>
            </a:r>
            <a:r>
              <a:rPr lang="en-GB" b="1" cap="all" spc="200" dirty="0" smtClean="0">
                <a:solidFill>
                  <a:schemeClr val="accent1">
                    <a:lumMod val="75000"/>
                  </a:schemeClr>
                </a:solidFill>
                <a:latin typeface="Arial"/>
                <a:cs typeface="Arial"/>
              </a:rPr>
              <a:t>.</a:t>
            </a:r>
          </a:p>
          <a:p>
            <a:pPr marL="12700"/>
            <a:r>
              <a:rPr lang="en-GB" sz="1600" i="1" spc="200" dirty="0" smtClean="0">
                <a:solidFill>
                  <a:schemeClr val="accent1">
                    <a:lumMod val="75000"/>
                  </a:schemeClr>
                </a:solidFill>
                <a:latin typeface="Arial"/>
                <a:cs typeface="Arial"/>
              </a:rPr>
              <a:t>  $</a:t>
            </a:r>
            <a:r>
              <a:rPr lang="en-GB" sz="1600" i="1" spc="200" dirty="0" err="1" smtClean="0">
                <a:solidFill>
                  <a:schemeClr val="accent1">
                    <a:lumMod val="75000"/>
                  </a:schemeClr>
                </a:solidFill>
                <a:latin typeface="Arial"/>
                <a:cs typeface="Arial"/>
              </a:rPr>
              <a:t>lackingQuery</a:t>
            </a:r>
            <a:endParaRPr lang="en-GB" sz="1600" i="1" cap="all" spc="200" dirty="0" smtClean="0">
              <a:solidFill>
                <a:schemeClr val="accent1">
                  <a:lumMod val="75000"/>
                </a:schemeClr>
              </a:solidFill>
              <a:latin typeface="Arial"/>
              <a:cs typeface="Arial"/>
            </a:endParaRPr>
          </a:p>
          <a:p>
            <a:pPr marL="12700"/>
            <a:endParaRPr lang="en-GB" b="1"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smtClean="0">
                <a:solidFill>
                  <a:schemeClr val="accent1">
                    <a:lumMod val="75000"/>
                  </a:schemeClr>
                </a:solidFill>
                <a:latin typeface="Arial"/>
                <a:cs typeface="Arial"/>
              </a:rPr>
              <a:t>Find all </a:t>
            </a:r>
            <a:r>
              <a:rPr lang="en-GB" sz="1600" cap="all" spc="200" dirty="0" err="1" smtClean="0">
                <a:solidFill>
                  <a:schemeClr val="accent1">
                    <a:lumMod val="75000"/>
                  </a:schemeClr>
                </a:solidFill>
                <a:latin typeface="Arial"/>
                <a:cs typeface="Arial"/>
              </a:rPr>
              <a:t>exchangeables</a:t>
            </a:r>
            <a:r>
              <a:rPr lang="en-GB" sz="1600" cap="all" spc="200" dirty="0" smtClean="0">
                <a:solidFill>
                  <a:schemeClr val="accent1">
                    <a:lumMod val="75000"/>
                  </a:schemeClr>
                </a:solidFill>
                <a:latin typeface="Arial"/>
                <a:cs typeface="Arial"/>
              </a:rPr>
              <a:t> that does not contain an ingredient specified by the user or an ignored ingredient.</a:t>
            </a:r>
          </a:p>
          <a:p>
            <a:pPr marL="355600" indent="-342900">
              <a:buFont typeface="+mj-lt"/>
              <a:buAutoNum type="arabicPeriod"/>
            </a:pPr>
            <a:endParaRPr lang="en-GB" sz="1600" cap="all" spc="200" dirty="0" smtClean="0">
              <a:solidFill>
                <a:schemeClr val="accent1">
                  <a:lumMod val="75000"/>
                </a:schemeClr>
              </a:solidFill>
              <a:latin typeface="Arial"/>
              <a:cs typeface="Arial"/>
            </a:endParaRPr>
          </a:p>
          <a:p>
            <a:pPr marL="355600" indent="-342900">
              <a:buFont typeface="+mj-lt"/>
              <a:buAutoNum type="arabicPeriod"/>
            </a:pPr>
            <a:r>
              <a:rPr lang="en-GB" sz="1600" cap="all" spc="200" dirty="0">
                <a:solidFill>
                  <a:schemeClr val="accent1">
                    <a:lumMod val="75000"/>
                  </a:schemeClr>
                </a:solidFill>
                <a:latin typeface="Arial"/>
                <a:cs typeface="Arial"/>
              </a:rPr>
              <a:t>Count the number of </a:t>
            </a:r>
            <a:r>
              <a:rPr lang="en-GB" sz="1600" cap="all" spc="200" dirty="0" smtClean="0">
                <a:solidFill>
                  <a:schemeClr val="accent1">
                    <a:lumMod val="75000"/>
                  </a:schemeClr>
                </a:solidFill>
                <a:latin typeface="Arial"/>
                <a:cs typeface="Arial"/>
              </a:rPr>
              <a:t>mandatory </a:t>
            </a:r>
            <a:r>
              <a:rPr lang="en-GB" sz="1600" cap="all" spc="200" dirty="0">
                <a:solidFill>
                  <a:schemeClr val="accent1">
                    <a:lumMod val="75000"/>
                  </a:schemeClr>
                </a:solidFill>
                <a:latin typeface="Arial"/>
                <a:cs typeface="Arial"/>
              </a:rPr>
              <a:t>and optional </a:t>
            </a:r>
            <a:r>
              <a:rPr lang="en-GB" sz="1600" cap="all" spc="200" dirty="0" err="1" smtClean="0">
                <a:solidFill>
                  <a:schemeClr val="accent1">
                    <a:lumMod val="75000"/>
                  </a:schemeClr>
                </a:solidFill>
                <a:latin typeface="Arial"/>
                <a:cs typeface="Arial"/>
              </a:rPr>
              <a:t>exhangeables</a:t>
            </a:r>
            <a:r>
              <a:rPr lang="en-GB" sz="1600" cap="all" spc="200" dirty="0" smtClean="0">
                <a:solidFill>
                  <a:schemeClr val="accent1">
                    <a:lumMod val="75000"/>
                  </a:schemeClr>
                </a:solidFill>
                <a:latin typeface="Arial"/>
                <a:cs typeface="Arial"/>
              </a:rPr>
              <a:t> for each recipe.</a:t>
            </a: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6</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xmlns="" val="2561097661"/>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Sort result</a:t>
            </a:r>
            <a:endParaRPr sz="2400" kern="0" cap="all" spc="200" dirty="0">
              <a:solidFill>
                <a:schemeClr val="tx2">
                  <a:lumMod val="50000"/>
                </a:schemeClr>
              </a:solidFill>
              <a:latin typeface="Arial"/>
              <a:cs typeface="Arial"/>
            </a:endParaRPr>
          </a:p>
        </p:txBody>
      </p:sp>
      <p:sp>
        <p:nvSpPr>
          <p:cNvPr id="3" name="object 3"/>
          <p:cNvSpPr txBox="1"/>
          <p:nvPr/>
        </p:nvSpPr>
        <p:spPr>
          <a:xfrm>
            <a:off x="626300" y="1155202"/>
            <a:ext cx="7588059" cy="4074001"/>
          </a:xfrm>
          <a:prstGeom prst="rect">
            <a:avLst/>
          </a:prstGeom>
        </p:spPr>
        <p:txBody>
          <a:bodyPr vert="horz" wrap="square" lIns="0" tIns="0" rIns="0" bIns="0" rtlCol="0">
            <a:noAutofit/>
          </a:bodyPr>
          <a:lstStyle/>
          <a:p>
            <a:pPr marL="12700"/>
            <a:r>
              <a:rPr lang="en-GB" b="1" cap="all" spc="200" dirty="0">
                <a:solidFill>
                  <a:schemeClr val="accent1">
                    <a:lumMod val="75000"/>
                  </a:schemeClr>
                </a:solidFill>
                <a:latin typeface="Arial"/>
                <a:cs typeface="Arial"/>
              </a:rPr>
              <a:t>O</a:t>
            </a:r>
            <a:r>
              <a:rPr lang="en-GB" b="1" cap="all" spc="200" dirty="0" smtClean="0">
                <a:solidFill>
                  <a:schemeClr val="accent1">
                    <a:lumMod val="75000"/>
                  </a:schemeClr>
                </a:solidFill>
                <a:latin typeface="Arial"/>
                <a:cs typeface="Arial"/>
              </a:rPr>
              <a:t>rder the result according </a:t>
            </a:r>
            <a:r>
              <a:rPr lang="en-GB" b="1" cap="all" spc="200" dirty="0">
                <a:solidFill>
                  <a:schemeClr val="accent1">
                    <a:lumMod val="75000"/>
                  </a:schemeClr>
                </a:solidFill>
                <a:latin typeface="Arial"/>
                <a:cs typeface="Arial"/>
              </a:rPr>
              <a:t>to the precedence </a:t>
            </a:r>
            <a:r>
              <a:rPr lang="en-GB" b="1" cap="all" spc="200" dirty="0" smtClean="0">
                <a:solidFill>
                  <a:schemeClr val="accent1">
                    <a:lumMod val="75000"/>
                  </a:schemeClr>
                </a:solidFill>
                <a:latin typeface="Arial"/>
                <a:cs typeface="Arial"/>
              </a:rPr>
              <a:t>function.</a:t>
            </a:r>
          </a:p>
          <a:p>
            <a:pPr marL="12700"/>
            <a:r>
              <a:rPr lang="en-GB" i="1" spc="200" dirty="0" smtClean="0">
                <a:solidFill>
                  <a:schemeClr val="accent1">
                    <a:lumMod val="75000"/>
                  </a:schemeClr>
                </a:solidFill>
                <a:latin typeface="Arial"/>
                <a:cs typeface="Arial"/>
              </a:rPr>
              <a:t>  $</a:t>
            </a:r>
            <a:r>
              <a:rPr lang="en-GB" i="1" spc="200" dirty="0" err="1" smtClean="0">
                <a:solidFill>
                  <a:schemeClr val="accent1">
                    <a:lumMod val="75000"/>
                  </a:schemeClr>
                </a:solidFill>
                <a:latin typeface="Arial"/>
                <a:cs typeface="Arial"/>
              </a:rPr>
              <a:t>sortingQuery</a:t>
            </a:r>
            <a:endParaRPr lang="en-GB"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a:solidFill>
                  <a:schemeClr val="tx1">
                    <a:lumMod val="50000"/>
                    <a:lumOff val="50000"/>
                  </a:schemeClr>
                </a:solidFill>
                <a:latin typeface="Arial"/>
                <a:cs typeface="Arial"/>
              </a:rPr>
              <a:t>6</a:t>
            </a:r>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graphicFrame>
        <p:nvGraphicFramePr>
          <p:cNvPr id="4" name="Table 3"/>
          <p:cNvGraphicFramePr>
            <a:graphicFrameLocks noGrp="1"/>
          </p:cNvGraphicFramePr>
          <p:nvPr>
            <p:extLst>
              <p:ext uri="{D42A27DB-BD31-4B8C-83A1-F6EECF244321}">
                <p14:modId xmlns:p14="http://schemas.microsoft.com/office/powerpoint/2010/main" xmlns="" val="2503418834"/>
              </p:ext>
            </p:extLst>
          </p:nvPr>
        </p:nvGraphicFramePr>
        <p:xfrm>
          <a:off x="2856740" y="1847528"/>
          <a:ext cx="5879335" cy="1920240"/>
        </p:xfrm>
        <a:graphic>
          <a:graphicData uri="http://schemas.openxmlformats.org/drawingml/2006/table">
            <a:tbl>
              <a:tblPr firstRow="1" bandRow="1">
                <a:tableStyleId>{5C22544A-7EE6-4342-B048-85BDC9FD1C3A}</a:tableStyleId>
              </a:tblPr>
              <a:tblGrid>
                <a:gridCol w="1219200"/>
                <a:gridCol w="1255923"/>
                <a:gridCol w="1266940"/>
                <a:gridCol w="1101686"/>
                <a:gridCol w="1035586"/>
              </a:tblGrid>
              <a:tr h="206204">
                <a:tc>
                  <a:txBody>
                    <a:bodyPr/>
                    <a:lstStyle/>
                    <a:p>
                      <a:pPr algn="ctr"/>
                      <a:r>
                        <a:rPr lang="en-GB" sz="1600" dirty="0" smtClean="0"/>
                        <a:t>Recipe</a:t>
                      </a:r>
                      <a:endParaRPr lang="en-GB" sz="1600" dirty="0"/>
                    </a:p>
                  </a:txBody>
                  <a:tcPr anchor="ctr"/>
                </a:tc>
                <a:tc>
                  <a:txBody>
                    <a:bodyPr/>
                    <a:lstStyle/>
                    <a:p>
                      <a:pPr algn="ctr"/>
                      <a:r>
                        <a:rPr lang="en-GB" sz="1600" dirty="0" smtClean="0"/>
                        <a:t>Mandatory matching</a:t>
                      </a:r>
                      <a:endParaRPr lang="en-GB" sz="1600" dirty="0"/>
                    </a:p>
                  </a:txBody>
                  <a:tcPr anchor="ctr"/>
                </a:tc>
                <a:tc>
                  <a:txBody>
                    <a:bodyPr/>
                    <a:lstStyle/>
                    <a:p>
                      <a:pPr algn="ctr"/>
                      <a:r>
                        <a:rPr lang="en-GB" sz="1600" dirty="0" smtClean="0"/>
                        <a:t>Mandatory missing</a:t>
                      </a:r>
                      <a:endParaRPr lang="en-GB" sz="1600" dirty="0"/>
                    </a:p>
                  </a:txBody>
                  <a:tcPr anchor="ctr"/>
                </a:tc>
                <a:tc>
                  <a:txBody>
                    <a:bodyPr/>
                    <a:lstStyle/>
                    <a:p>
                      <a:pPr algn="ctr"/>
                      <a:r>
                        <a:rPr lang="en-GB" sz="1600" dirty="0" smtClean="0"/>
                        <a:t>Optional matching</a:t>
                      </a:r>
                      <a:endParaRPr lang="en-GB" sz="1600" dirty="0"/>
                    </a:p>
                  </a:txBody>
                  <a:tcPr anchor="ctr"/>
                </a:tc>
                <a:tc>
                  <a:txBody>
                    <a:bodyPr/>
                    <a:lstStyle/>
                    <a:p>
                      <a:pPr algn="ctr"/>
                      <a:r>
                        <a:rPr lang="en-GB" sz="1600" dirty="0" smtClean="0"/>
                        <a:t>Optional missing</a:t>
                      </a:r>
                      <a:endParaRPr lang="en-GB" sz="1600" dirty="0"/>
                    </a:p>
                  </a:txBody>
                  <a:tcPr anchor="ctr"/>
                </a:tc>
              </a:tr>
              <a:tr h="117831">
                <a:tc>
                  <a:txBody>
                    <a:bodyPr/>
                    <a:lstStyle/>
                    <a:p>
                      <a:r>
                        <a:rPr lang="en-GB" sz="1600" dirty="0" smtClean="0"/>
                        <a:t>Boiled</a:t>
                      </a:r>
                      <a:r>
                        <a:rPr lang="en-GB" sz="1600" baseline="0" dirty="0" smtClean="0"/>
                        <a:t> egg</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r>
              <a:tr h="117831">
                <a:tc>
                  <a:txBody>
                    <a:bodyPr/>
                    <a:lstStyle/>
                    <a:p>
                      <a:r>
                        <a:rPr lang="en-GB" sz="1600" dirty="0" smtClean="0"/>
                        <a:t>Cookies</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3</a:t>
                      </a:r>
                      <a:endParaRPr lang="en-GB" sz="1600" dirty="0"/>
                    </a:p>
                  </a:txBody>
                  <a:tcPr/>
                </a:tc>
              </a:tr>
              <a:tr h="117831">
                <a:tc>
                  <a:txBody>
                    <a:bodyPr/>
                    <a:lstStyle/>
                    <a:p>
                      <a:r>
                        <a:rPr lang="en-GB" sz="1600" dirty="0" smtClean="0"/>
                        <a:t>Ice</a:t>
                      </a:r>
                      <a:r>
                        <a:rPr lang="en-GB" sz="1600" baseline="0" dirty="0" smtClean="0"/>
                        <a:t> cream</a:t>
                      </a:r>
                      <a:endParaRPr lang="en-GB" sz="1600" dirty="0"/>
                    </a:p>
                  </a:txBody>
                  <a:tcPr/>
                </a:tc>
                <a:tc>
                  <a:txBody>
                    <a:bodyPr/>
                    <a:lstStyle/>
                    <a:p>
                      <a:pPr algn="ctr"/>
                      <a:r>
                        <a:rPr lang="en-GB" sz="1600" dirty="0" smtClean="0"/>
                        <a:t>2</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1</a:t>
                      </a:r>
                      <a:endParaRPr lang="en-GB" sz="1600" dirty="0"/>
                    </a:p>
                  </a:txBody>
                  <a:tcPr/>
                </a:tc>
              </a:tr>
              <a:tr h="117831">
                <a:tc>
                  <a:txBody>
                    <a:bodyPr/>
                    <a:lstStyle/>
                    <a:p>
                      <a:r>
                        <a:rPr lang="en-GB" sz="1600" dirty="0" smtClean="0"/>
                        <a:t>Bread</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2</a:t>
                      </a:r>
                      <a:endParaRPr lang="en-GB" sz="1600" dirty="0"/>
                    </a:p>
                  </a:txBody>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xmlns="" val="464070491"/>
              </p:ext>
            </p:extLst>
          </p:nvPr>
        </p:nvGraphicFramePr>
        <p:xfrm>
          <a:off x="2845725" y="3970088"/>
          <a:ext cx="5879335" cy="1920240"/>
        </p:xfrm>
        <a:graphic>
          <a:graphicData uri="http://schemas.openxmlformats.org/drawingml/2006/table">
            <a:tbl>
              <a:tblPr firstRow="1" bandRow="1">
                <a:tableStyleId>{5C22544A-7EE6-4342-B048-85BDC9FD1C3A}</a:tableStyleId>
              </a:tblPr>
              <a:tblGrid>
                <a:gridCol w="1219200"/>
                <a:gridCol w="1255923"/>
                <a:gridCol w="1266940"/>
                <a:gridCol w="1101686"/>
                <a:gridCol w="1035586"/>
              </a:tblGrid>
              <a:tr h="324399">
                <a:tc>
                  <a:txBody>
                    <a:bodyPr/>
                    <a:lstStyle/>
                    <a:p>
                      <a:pPr algn="ctr"/>
                      <a:r>
                        <a:rPr lang="en-GB" sz="1600" dirty="0" smtClean="0"/>
                        <a:t>Recipe</a:t>
                      </a:r>
                      <a:endParaRPr lang="en-GB" sz="1600" dirty="0"/>
                    </a:p>
                  </a:txBody>
                  <a:tcPr anchor="ctr"/>
                </a:tc>
                <a:tc>
                  <a:txBody>
                    <a:bodyPr/>
                    <a:lstStyle/>
                    <a:p>
                      <a:pPr algn="ctr"/>
                      <a:r>
                        <a:rPr lang="en-GB" sz="1600" dirty="0" smtClean="0"/>
                        <a:t>Mandatory matching</a:t>
                      </a:r>
                      <a:endParaRPr lang="en-GB" sz="1600" dirty="0"/>
                    </a:p>
                  </a:txBody>
                  <a:tcPr anchor="ctr"/>
                </a:tc>
                <a:tc>
                  <a:txBody>
                    <a:bodyPr/>
                    <a:lstStyle/>
                    <a:p>
                      <a:pPr algn="ctr"/>
                      <a:r>
                        <a:rPr lang="en-GB" sz="1600" dirty="0" smtClean="0"/>
                        <a:t>Mandatory missing</a:t>
                      </a:r>
                      <a:endParaRPr lang="en-GB" sz="1600" dirty="0"/>
                    </a:p>
                  </a:txBody>
                  <a:tcPr anchor="ctr"/>
                </a:tc>
                <a:tc>
                  <a:txBody>
                    <a:bodyPr/>
                    <a:lstStyle/>
                    <a:p>
                      <a:pPr algn="ctr"/>
                      <a:r>
                        <a:rPr lang="en-GB" sz="1600" dirty="0" smtClean="0"/>
                        <a:t>Optional matching</a:t>
                      </a:r>
                      <a:endParaRPr lang="en-GB" sz="1600" dirty="0"/>
                    </a:p>
                  </a:txBody>
                  <a:tcPr anchor="ctr"/>
                </a:tc>
                <a:tc>
                  <a:txBody>
                    <a:bodyPr/>
                    <a:lstStyle/>
                    <a:p>
                      <a:pPr algn="ctr"/>
                      <a:r>
                        <a:rPr lang="en-GB" sz="1600" dirty="0" smtClean="0"/>
                        <a:t>Optional missing</a:t>
                      </a:r>
                      <a:endParaRPr lang="en-GB" sz="1600" dirty="0"/>
                    </a:p>
                  </a:txBody>
                  <a:tcPr anchor="ctr"/>
                </a:tc>
              </a:tr>
              <a:tr h="187810">
                <a:tc>
                  <a:txBody>
                    <a:bodyPr/>
                    <a:lstStyle/>
                    <a:p>
                      <a:r>
                        <a:rPr lang="en-GB" sz="1600" dirty="0" smtClean="0"/>
                        <a:t>Cookies</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3</a:t>
                      </a:r>
                      <a:endParaRPr lang="en-GB" sz="1600" dirty="0"/>
                    </a:p>
                  </a:txBody>
                  <a:tcPr/>
                </a:tc>
              </a:tr>
              <a:tr h="187810">
                <a:tc>
                  <a:txBody>
                    <a:bodyPr/>
                    <a:lstStyle/>
                    <a:p>
                      <a:r>
                        <a:rPr lang="en-GB" sz="1600" dirty="0" smtClean="0"/>
                        <a:t>Bread</a:t>
                      </a:r>
                      <a:endParaRPr lang="en-GB" sz="1600" dirty="0"/>
                    </a:p>
                  </a:txBody>
                  <a:tcPr/>
                </a:tc>
                <a:tc>
                  <a:txBody>
                    <a:bodyPr/>
                    <a:lstStyle/>
                    <a:p>
                      <a:pPr algn="ctr"/>
                      <a:r>
                        <a:rPr lang="en-GB" sz="1600" dirty="0" smtClean="0"/>
                        <a:t>4</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2</a:t>
                      </a:r>
                      <a:endParaRPr lang="en-GB" sz="1600" dirty="0"/>
                    </a:p>
                  </a:txBody>
                  <a:tcPr/>
                </a:tc>
              </a:tr>
              <a:tr h="187810">
                <a:tc>
                  <a:txBody>
                    <a:bodyPr/>
                    <a:lstStyle/>
                    <a:p>
                      <a:r>
                        <a:rPr lang="en-GB" sz="1600" dirty="0" smtClean="0"/>
                        <a:t>Ice</a:t>
                      </a:r>
                      <a:r>
                        <a:rPr lang="en-GB" sz="1600" baseline="0" dirty="0" smtClean="0"/>
                        <a:t> cream</a:t>
                      </a:r>
                      <a:endParaRPr lang="en-GB" sz="1600" dirty="0"/>
                    </a:p>
                  </a:txBody>
                  <a:tcPr/>
                </a:tc>
                <a:tc>
                  <a:txBody>
                    <a:bodyPr/>
                    <a:lstStyle/>
                    <a:p>
                      <a:pPr algn="ctr"/>
                      <a:r>
                        <a:rPr lang="en-GB" sz="1600" dirty="0" smtClean="0"/>
                        <a:t>2</a:t>
                      </a:r>
                      <a:endParaRPr lang="en-GB" sz="1600" dirty="0"/>
                    </a:p>
                  </a:txBody>
                  <a:tcPr/>
                </a:tc>
                <a:tc>
                  <a:txBody>
                    <a:bodyPr/>
                    <a:lstStyle/>
                    <a:p>
                      <a:pPr algn="ctr"/>
                      <a:r>
                        <a:rPr lang="en-GB" sz="1600" dirty="0" smtClean="0"/>
                        <a:t>3</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1</a:t>
                      </a:r>
                      <a:endParaRPr lang="en-GB" sz="1600" dirty="0"/>
                    </a:p>
                  </a:txBody>
                  <a:tcPr/>
                </a:tc>
              </a:tr>
              <a:tr h="187810">
                <a:tc>
                  <a:txBody>
                    <a:bodyPr/>
                    <a:lstStyle/>
                    <a:p>
                      <a:r>
                        <a:rPr lang="en-GB" sz="1600" dirty="0" smtClean="0"/>
                        <a:t>Boiled</a:t>
                      </a:r>
                      <a:r>
                        <a:rPr lang="en-GB" sz="1600" baseline="0" dirty="0" smtClean="0"/>
                        <a:t> egg</a:t>
                      </a:r>
                      <a:endParaRPr lang="en-GB" sz="1600" dirty="0"/>
                    </a:p>
                  </a:txBody>
                  <a:tcPr/>
                </a:tc>
                <a:tc>
                  <a:txBody>
                    <a:bodyPr/>
                    <a:lstStyle/>
                    <a:p>
                      <a:pPr algn="ctr"/>
                      <a:r>
                        <a:rPr lang="en-GB" sz="1600" dirty="0" smtClean="0"/>
                        <a:t>1</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c>
                  <a:txBody>
                    <a:bodyPr/>
                    <a:lstStyle/>
                    <a:p>
                      <a:pPr algn="ctr"/>
                      <a:r>
                        <a:rPr lang="en-GB" sz="1600" dirty="0" smtClean="0"/>
                        <a:t>0</a:t>
                      </a:r>
                      <a:endParaRPr lang="en-GB" sz="1600" dirty="0"/>
                    </a:p>
                  </a:txBody>
                  <a:tcPr/>
                </a:tc>
              </a:tr>
            </a:tbl>
          </a:graphicData>
        </a:graphic>
      </p:graphicFrame>
      <p:sp>
        <p:nvSpPr>
          <p:cNvPr id="6" name="Curved Right Arrow 5"/>
          <p:cNvSpPr/>
          <p:nvPr/>
        </p:nvSpPr>
        <p:spPr>
          <a:xfrm>
            <a:off x="1509311" y="2952520"/>
            <a:ext cx="931684" cy="1630497"/>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xmlns="" val="2561097661"/>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Motivation</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Other solutions does not satisfy our needs </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Increasing number of mobile devices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A digital cookbook might provide more functionality</a:t>
            </a:r>
          </a:p>
          <a:p>
            <a:pPr marL="12700"/>
            <a:r>
              <a:rPr lang="en-US" cap="all" spc="200" dirty="0" smtClean="0">
                <a:solidFill>
                  <a:schemeClr val="accent1">
                    <a:lumMod val="75000"/>
                  </a:schemeClr>
                </a:solidFill>
                <a:latin typeface="Arial"/>
                <a:cs typeface="Arial"/>
              </a:rPr>
              <a:t>Search</a:t>
            </a:r>
          </a:p>
          <a:p>
            <a:pPr marL="12700"/>
            <a:r>
              <a:rPr lang="en-US" cap="all" spc="200" dirty="0" smtClean="0">
                <a:solidFill>
                  <a:schemeClr val="accent1">
                    <a:lumMod val="75000"/>
                  </a:schemeClr>
                </a:solidFill>
                <a:latin typeface="Arial"/>
                <a:cs typeface="Arial"/>
              </a:rPr>
              <a:t>Filtering</a:t>
            </a:r>
          </a:p>
          <a:p>
            <a:pPr marL="12700"/>
            <a:r>
              <a:rPr lang="en-US" cap="all" spc="200" dirty="0" smtClean="0">
                <a:solidFill>
                  <a:schemeClr val="accent1">
                    <a:lumMod val="75000"/>
                  </a:schemeClr>
                </a:solidFill>
                <a:latin typeface="Arial"/>
                <a:cs typeface="Arial"/>
              </a:rPr>
              <a:t>Suggestions</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3</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Test</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xmlns="" val="3478977575"/>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Black-Box</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Test Cases</a:t>
            </a:r>
          </a:p>
          <a:p>
            <a:pPr marL="12700"/>
            <a:r>
              <a:rPr lang="en-US" cap="all" spc="200" dirty="0" smtClean="0">
                <a:solidFill>
                  <a:schemeClr val="accent1">
                    <a:lumMod val="75000"/>
                  </a:schemeClr>
                </a:solidFill>
                <a:latin typeface="Arial"/>
                <a:cs typeface="Arial"/>
              </a:rPr>
              <a:t>Procedures</a:t>
            </a:r>
          </a:p>
          <a:p>
            <a:pPr marL="12700"/>
            <a:r>
              <a:rPr lang="en-US" cap="all" spc="200" dirty="0" smtClean="0">
                <a:solidFill>
                  <a:schemeClr val="accent1">
                    <a:lumMod val="75000"/>
                  </a:schemeClr>
                </a:solidFill>
                <a:latin typeface="Arial"/>
                <a:cs typeface="Arial"/>
              </a:rPr>
              <a:t>Success Criteria</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Case Results</a:t>
            </a:r>
          </a:p>
          <a:p>
            <a:pPr marL="12700"/>
            <a:r>
              <a:rPr lang="en-US" cap="all" spc="200" dirty="0" smtClean="0">
                <a:solidFill>
                  <a:schemeClr val="accent1">
                    <a:lumMod val="75000"/>
                  </a:schemeClr>
                </a:solidFill>
                <a:latin typeface="Arial"/>
                <a:cs typeface="Arial"/>
              </a:rPr>
              <a:t>Shopping List not implemented</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31</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xmlns="" val="1235641584"/>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White-Box</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sz="1600" b="1" cap="all" spc="200" dirty="0" smtClean="0">
                <a:solidFill>
                  <a:schemeClr val="accent1">
                    <a:lumMod val="75000"/>
                  </a:schemeClr>
                </a:solidFill>
                <a:latin typeface="Arial"/>
                <a:cs typeface="Arial"/>
              </a:rPr>
              <a:t>Unit Test</a:t>
            </a:r>
          </a:p>
          <a:p>
            <a:pPr marL="12700"/>
            <a:r>
              <a:rPr lang="en-US" sz="1600" cap="all" spc="200" dirty="0" smtClean="0">
                <a:solidFill>
                  <a:schemeClr val="accent1">
                    <a:lumMod val="75000"/>
                  </a:schemeClr>
                </a:solidFill>
                <a:latin typeface="Arial"/>
                <a:cs typeface="Arial"/>
              </a:rPr>
              <a:t>Server</a:t>
            </a:r>
          </a:p>
          <a:p>
            <a:pPr marL="12700"/>
            <a:r>
              <a:rPr lang="en-US" sz="1600" cap="all" spc="200" dirty="0" smtClean="0">
                <a:solidFill>
                  <a:schemeClr val="accent1">
                    <a:lumMod val="75000"/>
                  </a:schemeClr>
                </a:solidFill>
                <a:latin typeface="Arial"/>
                <a:cs typeface="Arial"/>
              </a:rPr>
              <a:t>Code Coverage</a:t>
            </a:r>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endParaRPr lang="en-US" sz="1600" b="1" cap="all" spc="200" dirty="0" smtClean="0">
              <a:solidFill>
                <a:schemeClr val="accent1">
                  <a:lumMod val="75000"/>
                </a:schemeClr>
              </a:solidFill>
              <a:latin typeface="Arial"/>
              <a:cs typeface="Arial"/>
            </a:endParaRPr>
          </a:p>
          <a:p>
            <a:pPr marL="12700"/>
            <a:r>
              <a:rPr lang="en-US" sz="1600" b="1" cap="all" spc="200" dirty="0" smtClean="0">
                <a:solidFill>
                  <a:schemeClr val="accent1">
                    <a:lumMod val="75000"/>
                  </a:schemeClr>
                </a:solidFill>
                <a:latin typeface="Arial"/>
                <a:cs typeface="Arial"/>
              </a:rPr>
              <a:t>Mutation Testing</a:t>
            </a:r>
          </a:p>
          <a:p>
            <a:pPr marL="12700"/>
            <a:r>
              <a:rPr lang="en-US" sz="1600" cap="all" spc="200" dirty="0" smtClean="0">
                <a:solidFill>
                  <a:schemeClr val="accent1">
                    <a:lumMod val="75000"/>
                  </a:schemeClr>
                </a:solidFill>
                <a:latin typeface="Arial"/>
                <a:cs typeface="Arial"/>
              </a:rPr>
              <a:t>Code Coverage vs. Mutation</a:t>
            </a:r>
            <a:endParaRPr lang="en-US" sz="1600"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32</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pic>
        <p:nvPicPr>
          <p:cNvPr id="10" name="Picture 3"/>
          <p:cNvPicPr>
            <a:picLocks noChangeAspect="1" noChangeArrowheads="1"/>
          </p:cNvPicPr>
          <p:nvPr/>
        </p:nvPicPr>
        <p:blipFill>
          <a:blip r:embed="rId3" cstate="print"/>
          <a:srcRect/>
          <a:stretch>
            <a:fillRect/>
          </a:stretch>
        </p:blipFill>
        <p:spPr bwMode="auto">
          <a:xfrm>
            <a:off x="628134" y="1930248"/>
            <a:ext cx="4142170" cy="736386"/>
          </a:xfrm>
          <a:prstGeom prst="rect">
            <a:avLst/>
          </a:prstGeom>
          <a:noFill/>
          <a:ln w="9525">
            <a:noFill/>
            <a:miter lim="800000"/>
            <a:headEnd/>
            <a:tailEnd/>
          </a:ln>
        </p:spPr>
      </p:pic>
      <p:pic>
        <p:nvPicPr>
          <p:cNvPr id="1028" name="Picture 4"/>
          <p:cNvPicPr>
            <a:picLocks noChangeAspect="1" noChangeArrowheads="1"/>
          </p:cNvPicPr>
          <p:nvPr/>
        </p:nvPicPr>
        <p:blipFill>
          <a:blip r:embed="rId4" cstate="print"/>
          <a:srcRect/>
          <a:stretch>
            <a:fillRect/>
          </a:stretch>
        </p:blipFill>
        <p:spPr bwMode="auto">
          <a:xfrm>
            <a:off x="610462" y="3897507"/>
            <a:ext cx="3586965" cy="747634"/>
          </a:xfrm>
          <a:prstGeom prst="rect">
            <a:avLst/>
          </a:prstGeom>
          <a:noFill/>
          <a:ln w="9525">
            <a:noFill/>
            <a:miter lim="800000"/>
            <a:headEnd/>
            <a:tailEnd/>
          </a:ln>
        </p:spPr>
      </p:pic>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Conclusion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xmlns="" val="3478977575"/>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a:solidFill>
                  <a:schemeClr val="tx2">
                    <a:lumMod val="50000"/>
                  </a:schemeClr>
                </a:solidFill>
                <a:latin typeface="Arial"/>
                <a:cs typeface="Arial"/>
              </a:rPr>
              <a:t>Conclusion</a:t>
            </a:r>
            <a:endParaRPr sz="2400" kern="0" cap="all" spc="200" dirty="0">
              <a:solidFill>
                <a:schemeClr val="tx2">
                  <a:lumMod val="50000"/>
                </a:schemeClr>
              </a:solidFill>
              <a:latin typeface="Arial"/>
              <a:cs typeface="Arial"/>
            </a:endParaRPr>
          </a:p>
        </p:txBody>
      </p:sp>
      <p:sp>
        <p:nvSpPr>
          <p:cNvPr id="3" name="object 3"/>
          <p:cNvSpPr txBox="1"/>
          <p:nvPr/>
        </p:nvSpPr>
        <p:spPr>
          <a:xfrm>
            <a:off x="626301" y="1087507"/>
            <a:ext cx="6231700" cy="4936504"/>
          </a:xfrm>
          <a:prstGeom prst="rect">
            <a:avLst/>
          </a:prstGeom>
        </p:spPr>
        <p:txBody>
          <a:bodyPr vert="horz" wrap="square" lIns="0" tIns="0" rIns="0" bIns="0" rtlCol="0">
            <a:noAutofit/>
          </a:bodyPr>
          <a:lstStyle/>
          <a:p>
            <a:pPr marL="12700"/>
            <a:r>
              <a:rPr lang="en-US" b="1" cap="all" spc="200" smtClean="0">
                <a:solidFill>
                  <a:schemeClr val="accent1">
                    <a:lumMod val="75000"/>
                  </a:schemeClr>
                </a:solidFill>
                <a:latin typeface="Arial"/>
                <a:cs typeface="Arial"/>
              </a:rPr>
              <a:t>The application </a:t>
            </a:r>
            <a:r>
              <a:rPr lang="en-US" b="1" cap="all" spc="200" dirty="0" smtClean="0">
                <a:solidFill>
                  <a:schemeClr val="accent1">
                    <a:lumMod val="75000"/>
                  </a:schemeClr>
                </a:solidFill>
                <a:latin typeface="Arial"/>
                <a:cs typeface="Arial"/>
              </a:rPr>
              <a:t>provides relevant recipes based on ingredients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Easy </a:t>
            </a:r>
            <a:r>
              <a:rPr lang="en-US" b="1" cap="all" spc="200" dirty="0">
                <a:solidFill>
                  <a:schemeClr val="accent1">
                    <a:lumMod val="75000"/>
                  </a:schemeClr>
                </a:solidFill>
                <a:latin typeface="Arial"/>
                <a:cs typeface="Arial"/>
              </a:rPr>
              <a:t>to </a:t>
            </a:r>
            <a:r>
              <a:rPr lang="en-US" b="1" cap="all" spc="200" dirty="0" smtClean="0">
                <a:solidFill>
                  <a:schemeClr val="accent1">
                    <a:lumMod val="75000"/>
                  </a:schemeClr>
                </a:solidFill>
                <a:latin typeface="Arial"/>
                <a:cs typeface="Arial"/>
              </a:rPr>
              <a:t>navigate</a:t>
            </a:r>
          </a:p>
          <a:p>
            <a:pPr marL="12700"/>
            <a:endParaRPr lang="en-US" b="1" cap="all" spc="200" dirty="0" smtClean="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Powered by a search </a:t>
            </a:r>
            <a:r>
              <a:rPr lang="en-US" b="1" cap="all" spc="200" dirty="0" smtClean="0">
                <a:solidFill>
                  <a:schemeClr val="accent1">
                    <a:lumMod val="75000"/>
                  </a:schemeClr>
                </a:solidFill>
                <a:latin typeface="Arial"/>
                <a:cs typeface="Arial"/>
              </a:rPr>
              <a:t>algorithm</a:t>
            </a:r>
          </a:p>
          <a:p>
            <a:pPr marL="12700"/>
            <a:endParaRPr lang="en-US" b="1" cap="all" spc="200" dirty="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Support for free-text </a:t>
            </a:r>
            <a:r>
              <a:rPr lang="en-US" b="1" cap="all" spc="200" dirty="0" smtClean="0">
                <a:solidFill>
                  <a:schemeClr val="accent1">
                    <a:lumMod val="75000"/>
                  </a:schemeClr>
                </a:solidFill>
                <a:latin typeface="Arial"/>
                <a:cs typeface="Arial"/>
              </a:rPr>
              <a:t>search</a:t>
            </a:r>
          </a:p>
          <a:p>
            <a:pPr marL="12700"/>
            <a:endParaRPr lang="en-US" b="1" cap="all" spc="200" dirty="0">
              <a:solidFill>
                <a:schemeClr val="accent1">
                  <a:lumMod val="75000"/>
                </a:schemeClr>
              </a:solidFill>
              <a:latin typeface="Arial"/>
              <a:cs typeface="Arial"/>
            </a:endParaRPr>
          </a:p>
          <a:p>
            <a:pPr marL="12700"/>
            <a:r>
              <a:rPr lang="en-US" b="1" cap="all" spc="200" dirty="0">
                <a:solidFill>
                  <a:schemeClr val="accent1">
                    <a:lumMod val="75000"/>
                  </a:schemeClr>
                </a:solidFill>
                <a:latin typeface="Arial"/>
                <a:cs typeface="Arial"/>
              </a:rPr>
              <a:t>User can login using </a:t>
            </a:r>
            <a:r>
              <a:rPr lang="en-US" b="1" cap="all" spc="200" dirty="0" smtClean="0">
                <a:solidFill>
                  <a:schemeClr val="accent1">
                    <a:lumMod val="75000"/>
                  </a:schemeClr>
                </a:solidFill>
                <a:latin typeface="Arial"/>
                <a:cs typeface="Arial"/>
              </a:rPr>
              <a:t>Google+</a:t>
            </a:r>
          </a:p>
          <a:p>
            <a:pPr marL="12700"/>
            <a:endParaRPr lang="en-US" sz="1600" cap="all" spc="200" dirty="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Confident </a:t>
            </a:r>
            <a:r>
              <a:rPr lang="en-US" b="1" cap="all" spc="200" dirty="0">
                <a:solidFill>
                  <a:schemeClr val="accent1">
                    <a:lumMod val="75000"/>
                  </a:schemeClr>
                </a:solidFill>
                <a:latin typeface="Arial"/>
                <a:cs typeface="Arial"/>
              </a:rPr>
              <a:t>that the server returns correct results</a:t>
            </a:r>
          </a:p>
          <a:p>
            <a:pPr marL="12700"/>
            <a:endParaRPr lang="da-DK" sz="1600" cap="all" spc="200" dirty="0">
              <a:solidFill>
                <a:schemeClr val="accent1">
                  <a:lumMod val="75000"/>
                </a:schemeClr>
              </a:solidFill>
              <a:latin typeface="Arial"/>
              <a:cs typeface="Arial"/>
            </a:endParaRPr>
          </a:p>
          <a:p>
            <a:pPr marL="12700"/>
            <a:endParaRPr lang="en-GB" sz="14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7"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r>
              <a:rPr lang="da-DK" sz="851" b="1" kern="0" cap="all" spc="200" dirty="0" smtClean="0">
                <a:solidFill>
                  <a:schemeClr val="tx1">
                    <a:lumMod val="50000"/>
                    <a:lumOff val="50000"/>
                  </a:schemeClr>
                </a:solidFill>
                <a:latin typeface="Arial"/>
                <a:cs typeface="Arial"/>
              </a:rPr>
              <a:t>31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xmlns="" val="1887267618"/>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Future Work</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xmlns="" val="3478977575"/>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Future work</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969060" cy="4074001"/>
          </a:xfrm>
          <a:prstGeom prst="rect">
            <a:avLst/>
          </a:prstGeom>
        </p:spPr>
        <p:txBody>
          <a:bodyPr vert="horz" wrap="square" lIns="0" tIns="0" rIns="0" bIns="0" numCol="2" rtlCol="0">
            <a:noAutofit/>
          </a:bodyPr>
          <a:lstStyle/>
          <a:p>
            <a:pPr marL="12700"/>
            <a:r>
              <a:rPr lang="en-GB" sz="1600" cap="all" spc="200" dirty="0" smtClean="0">
                <a:solidFill>
                  <a:schemeClr val="accent1">
                    <a:lumMod val="75000"/>
                  </a:schemeClr>
                </a:solidFill>
                <a:latin typeface="Arial"/>
                <a:cs typeface="Arial"/>
              </a:rPr>
              <a:t>Shopping list</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Start page</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Recipe filters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Sharing</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Recipe cache</a:t>
            </a:r>
          </a:p>
          <a:p>
            <a:pPr marL="12700"/>
            <a:endParaRPr lang="en-GB" sz="1600" cap="all" spc="200" dirty="0" smtClean="0">
              <a:solidFill>
                <a:schemeClr val="accent1">
                  <a:lumMod val="75000"/>
                </a:schemeClr>
              </a:solidFill>
              <a:latin typeface="Arial"/>
              <a:cs typeface="Arial"/>
            </a:endParaRPr>
          </a:p>
          <a:p>
            <a:pPr marL="12700"/>
            <a:r>
              <a:rPr lang="en-GB" sz="1600" strike="sngStrike" cap="all" spc="200" dirty="0" smtClean="0">
                <a:solidFill>
                  <a:schemeClr val="accent1">
                    <a:lumMod val="75000"/>
                  </a:schemeClr>
                </a:solidFill>
                <a:latin typeface="Arial"/>
                <a:cs typeface="Arial"/>
              </a:rPr>
              <a:t>Recipe license</a:t>
            </a:r>
          </a:p>
          <a:p>
            <a:pPr marL="12700"/>
            <a:endParaRPr lang="en-GB" sz="1600" strike="sngStrike"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Conversion</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Recipe references</a:t>
            </a:r>
          </a:p>
          <a:p>
            <a:pPr marL="12700"/>
            <a:r>
              <a:rPr lang="en-GB" sz="1600" cap="all" spc="200" dirty="0" smtClean="0">
                <a:solidFill>
                  <a:schemeClr val="accent1">
                    <a:lumMod val="75000"/>
                  </a:schemeClr>
                </a:solidFill>
                <a:latin typeface="Arial"/>
                <a:cs typeface="Arial"/>
              </a:rPr>
              <a:t>Settings</a:t>
            </a:r>
          </a:p>
          <a:p>
            <a:pPr marL="12700"/>
            <a:r>
              <a:rPr lang="en-GB" sz="1600" cap="all" spc="200" dirty="0" smtClean="0">
                <a:solidFill>
                  <a:schemeClr val="accent1">
                    <a:lumMod val="75000"/>
                  </a:schemeClr>
                </a:solidFill>
                <a:latin typeface="Arial"/>
                <a:cs typeface="Arial"/>
              </a:rPr>
              <a:t>Scaling of recipes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Intelligent sort of ingredients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User created recipes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Localisation</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Log interesting ingredient searches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Revoke Google account access</a:t>
            </a:r>
            <a:endParaRPr lang="en-GB" sz="1600" cap="all" spc="200" dirty="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36</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p14="http://schemas.microsoft.com/office/powerpoint/2010/main" xmlns="" val="1235641584"/>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27957" y="2420890"/>
            <a:ext cx="5536756" cy="1023271"/>
          </a:xfrm>
          <a:prstGeom prst="rect">
            <a:avLst/>
          </a:prstGeom>
        </p:spPr>
        <p:txBody>
          <a:bodyPr vert="horz" wrap="square" lIns="0" tIns="0" rIns="0" bIns="0" rtlCol="0" anchor="ctr">
            <a:noAutofit/>
          </a:bodyPr>
          <a:lstStyle/>
          <a:p>
            <a:pPr algn="ctr">
              <a:lnSpc>
                <a:spcPts val="3960"/>
              </a:lnSpc>
              <a:tabLst>
                <a:tab pos="1676358" algn="l"/>
              </a:tabLst>
            </a:pPr>
            <a:r>
              <a:rPr lang="en-GB" sz="3600" b="1" dirty="0" smtClean="0">
                <a:solidFill>
                  <a:schemeClr val="tx2">
                    <a:lumMod val="50000"/>
                  </a:schemeClr>
                </a:solidFill>
                <a:latin typeface="Arial"/>
                <a:cs typeface="Arial"/>
              </a:rPr>
              <a:t>Demonstration</a:t>
            </a:r>
            <a:endParaRPr sz="3600" b="1" dirty="0">
              <a:solidFill>
                <a:schemeClr val="tx2">
                  <a:lumMod val="50000"/>
                </a:schemeClr>
              </a:solidFill>
              <a:latin typeface="Arial"/>
              <a:cs typeface="Arial"/>
            </a:endParaRPr>
          </a:p>
        </p:txBody>
      </p:sp>
      <p:pic>
        <p:nvPicPr>
          <p:cNvPr id="10" name="Billede 9"/>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824700" y="5576322"/>
            <a:ext cx="1543271" cy="1009771"/>
          </a:xfrm>
          <a:prstGeom prst="rect">
            <a:avLst/>
          </a:prstGeom>
        </p:spPr>
      </p:pic>
      <p:sp>
        <p:nvSpPr>
          <p:cNvPr id="4" name="Rektangel 3"/>
          <p:cNvSpPr/>
          <p:nvPr/>
        </p:nvSpPr>
        <p:spPr>
          <a:xfrm>
            <a:off x="2286000" y="3516168"/>
            <a:ext cx="4572000" cy="276999"/>
          </a:xfrm>
          <a:prstGeom prst="rect">
            <a:avLst/>
          </a:prstGeom>
        </p:spPr>
        <p:txBody>
          <a:bodyPr>
            <a:spAutoFit/>
          </a:bodyPr>
          <a:lstStyle/>
          <a:p>
            <a:pPr marR="28574" algn="ctr"/>
            <a:r>
              <a:rPr lang="en-US" sz="1200" kern="0" cap="all" spc="200" dirty="0" smtClean="0">
                <a:solidFill>
                  <a:schemeClr val="tx2">
                    <a:lumMod val="50000"/>
                  </a:schemeClr>
                </a:solidFill>
                <a:latin typeface="Arial"/>
                <a:cs typeface="Arial"/>
              </a:rPr>
              <a:t>Jacob </a:t>
            </a:r>
            <a:r>
              <a:rPr lang="en-US" sz="1200" kern="0" cap="all" spc="200" dirty="0" err="1" smtClean="0">
                <a:solidFill>
                  <a:schemeClr val="tx2">
                    <a:lumMod val="50000"/>
                  </a:schemeClr>
                </a:solidFill>
                <a:latin typeface="Arial"/>
                <a:cs typeface="Arial"/>
              </a:rPr>
              <a:t>Karstensen</a:t>
            </a:r>
            <a:r>
              <a:rPr lang="en-US" sz="1200" kern="0" cap="all" spc="200" dirty="0" smtClean="0">
                <a:solidFill>
                  <a:schemeClr val="tx2">
                    <a:lumMod val="50000"/>
                  </a:schemeClr>
                </a:solidFill>
                <a:latin typeface="Arial"/>
                <a:cs typeface="Arial"/>
              </a:rPr>
              <a:t> </a:t>
            </a:r>
            <a:r>
              <a:rPr lang="en-US" sz="1200" kern="0" cap="all" spc="200" dirty="0" err="1" smtClean="0">
                <a:solidFill>
                  <a:schemeClr val="tx2">
                    <a:lumMod val="50000"/>
                  </a:schemeClr>
                </a:solidFill>
                <a:latin typeface="Arial"/>
                <a:cs typeface="Arial"/>
              </a:rPr>
              <a:t>Wortmann</a:t>
            </a:r>
            <a:endParaRPr lang="en-US" sz="1200" kern="0" cap="all" spc="200" dirty="0">
              <a:solidFill>
                <a:schemeClr val="tx2">
                  <a:lumMod val="50000"/>
                </a:schemeClr>
              </a:solidFill>
              <a:latin typeface="Arial"/>
              <a:cs typeface="Arial"/>
            </a:endParaRPr>
          </a:p>
        </p:txBody>
      </p:sp>
    </p:spTree>
    <p:extLst>
      <p:ext uri="{BB962C8B-B14F-4D97-AF65-F5344CB8AC3E}">
        <p14:creationId xmlns:p14="http://schemas.microsoft.com/office/powerpoint/2010/main" xmlns="" val="3478977575"/>
      </p:ext>
    </p:extLst>
  </p:cSld>
  <p:clrMapOvr>
    <a:masterClrMapping/>
  </p:clrMapOvr>
  <mc:AlternateContent xmlns:mc="http://schemas.openxmlformats.org/markup-compatibility/2006">
    <mc:Choice xmlns:p14="http://schemas.microsoft.com/office/powerpoint/2010/main" xmlns="" Requires="p14">
      <p:transition p14:dur="250">
        <p:fade/>
      </p:transition>
    </mc:Choice>
    <mc:Fallback>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Existing Solutions</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Extract the best practices of each application</a:t>
            </a:r>
          </a:p>
          <a:p>
            <a:pPr marL="12700"/>
            <a:r>
              <a:rPr lang="en-US" cap="all" spc="200" dirty="0" err="1" smtClean="0">
                <a:solidFill>
                  <a:schemeClr val="accent1">
                    <a:lumMod val="75000"/>
                  </a:schemeClr>
                </a:solidFill>
                <a:latin typeface="Arial"/>
                <a:cs typeface="Arial"/>
              </a:rPr>
              <a:t>Supercook</a:t>
            </a:r>
            <a:endParaRPr lang="en-US" cap="all" spc="200" dirty="0" smtClean="0">
              <a:solidFill>
                <a:schemeClr val="accent1">
                  <a:lumMod val="75000"/>
                </a:schemeClr>
              </a:solidFill>
              <a:latin typeface="Arial"/>
              <a:cs typeface="Arial"/>
            </a:endParaRPr>
          </a:p>
          <a:p>
            <a:pPr marL="12700"/>
            <a:r>
              <a:rPr lang="en-US" cap="all" spc="200" dirty="0" err="1" smtClean="0">
                <a:solidFill>
                  <a:schemeClr val="accent1">
                    <a:lumMod val="75000"/>
                  </a:schemeClr>
                </a:solidFill>
                <a:latin typeface="Arial"/>
                <a:cs typeface="Arial"/>
              </a:rPr>
              <a:t>Allthecooks</a:t>
            </a:r>
            <a:endParaRPr lang="en-US" cap="all" spc="200" dirty="0" smtClean="0">
              <a:solidFill>
                <a:schemeClr val="accent1">
                  <a:lumMod val="75000"/>
                </a:schemeClr>
              </a:solidFill>
              <a:latin typeface="Arial"/>
              <a:cs typeface="Arial"/>
            </a:endParaRPr>
          </a:p>
          <a:p>
            <a:pPr marL="12700"/>
            <a:r>
              <a:rPr lang="en-US" cap="all" spc="200" dirty="0" err="1" smtClean="0">
                <a:solidFill>
                  <a:schemeClr val="accent1">
                    <a:lumMod val="75000"/>
                  </a:schemeClr>
                </a:solidFill>
                <a:latin typeface="Arial"/>
                <a:cs typeface="Arial"/>
              </a:rPr>
              <a:t>BigOven</a:t>
            </a:r>
            <a:endParaRPr lang="en-US" cap="all" spc="200" dirty="0" smtClean="0">
              <a:solidFill>
                <a:schemeClr val="accent1">
                  <a:lumMod val="75000"/>
                </a:schemeClr>
              </a:solidFill>
              <a:latin typeface="Arial"/>
              <a:cs typeface="Arial"/>
            </a:endParaRP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4</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err="1" smtClean="0">
                <a:solidFill>
                  <a:schemeClr val="tx2">
                    <a:lumMod val="50000"/>
                  </a:schemeClr>
                </a:solidFill>
                <a:latin typeface="Arial"/>
                <a:cs typeface="Arial"/>
              </a:rPr>
              <a:t>Supercook</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Web application</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Has a set of unique features</a:t>
            </a:r>
          </a:p>
          <a:p>
            <a:pPr marL="12700"/>
            <a:r>
              <a:rPr lang="en-US" cap="all" spc="200" dirty="0" smtClean="0">
                <a:solidFill>
                  <a:schemeClr val="accent1">
                    <a:lumMod val="75000"/>
                  </a:schemeClr>
                </a:solidFill>
                <a:latin typeface="Arial"/>
                <a:cs typeface="Arial"/>
              </a:rPr>
              <a:t>Word cloud</a:t>
            </a:r>
          </a:p>
          <a:p>
            <a:pPr marL="12700"/>
            <a:r>
              <a:rPr lang="en-US" cap="all" spc="200" dirty="0" smtClean="0">
                <a:solidFill>
                  <a:schemeClr val="accent1">
                    <a:lumMod val="75000"/>
                  </a:schemeClr>
                </a:solidFill>
                <a:latin typeface="Arial"/>
                <a:cs typeface="Arial"/>
              </a:rPr>
              <a:t>Search recipes by ingredients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Improvements</a:t>
            </a:r>
          </a:p>
          <a:p>
            <a:pPr marL="12700"/>
            <a:r>
              <a:rPr lang="en-US" cap="all" spc="200" dirty="0" smtClean="0">
                <a:solidFill>
                  <a:schemeClr val="accent1">
                    <a:lumMod val="75000"/>
                  </a:schemeClr>
                </a:solidFill>
                <a:latin typeface="Arial"/>
                <a:cs typeface="Arial"/>
              </a:rPr>
              <a:t>Better ordering of recipes</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5</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err="1" smtClean="0">
                <a:solidFill>
                  <a:schemeClr val="tx2">
                    <a:lumMod val="50000"/>
                  </a:schemeClr>
                </a:solidFill>
                <a:latin typeface="Arial"/>
                <a:cs typeface="Arial"/>
              </a:rPr>
              <a:t>Allthecooks</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Android application</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Pros</a:t>
            </a:r>
          </a:p>
          <a:p>
            <a:pPr marL="12700"/>
            <a:r>
              <a:rPr lang="en-US" cap="all" spc="200" dirty="0" smtClean="0">
                <a:solidFill>
                  <a:schemeClr val="accent1">
                    <a:lumMod val="75000"/>
                  </a:schemeClr>
                </a:solidFill>
                <a:latin typeface="Arial"/>
                <a:cs typeface="Arial"/>
              </a:rPr>
              <a:t>Beautiful design</a:t>
            </a:r>
          </a:p>
          <a:p>
            <a:pPr marL="12700"/>
            <a:r>
              <a:rPr lang="en-US" cap="all" spc="200" dirty="0" smtClean="0">
                <a:solidFill>
                  <a:schemeClr val="accent1">
                    <a:lumMod val="75000"/>
                  </a:schemeClr>
                </a:solidFill>
                <a:latin typeface="Arial"/>
                <a:cs typeface="Arial"/>
              </a:rPr>
              <a:t>Filtering search results</a:t>
            </a:r>
          </a:p>
          <a:p>
            <a:pPr marL="12700"/>
            <a:r>
              <a:rPr lang="en-US" cap="all" spc="200" dirty="0" smtClean="0">
                <a:solidFill>
                  <a:schemeClr val="accent1">
                    <a:lumMod val="75000"/>
                  </a:schemeClr>
                </a:solidFill>
                <a:latin typeface="Arial"/>
                <a:cs typeface="Arial"/>
              </a:rPr>
              <a:t>Favourite and shopping list</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Cons</a:t>
            </a:r>
          </a:p>
          <a:p>
            <a:pPr marL="12700"/>
            <a:r>
              <a:rPr lang="en-US" cap="all" spc="200" dirty="0" smtClean="0">
                <a:solidFill>
                  <a:schemeClr val="accent1">
                    <a:lumMod val="75000"/>
                  </a:schemeClr>
                </a:solidFill>
                <a:latin typeface="Arial"/>
                <a:cs typeface="Arial"/>
              </a:rPr>
              <a:t>Have not implemented search by ingredients</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6</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err="1" smtClean="0">
                <a:solidFill>
                  <a:schemeClr val="tx2">
                    <a:lumMod val="50000"/>
                  </a:schemeClr>
                </a:solidFill>
                <a:latin typeface="Arial"/>
                <a:cs typeface="Arial"/>
              </a:rPr>
              <a:t>BigOven</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1" y="1155202"/>
            <a:ext cx="6115876"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Android application</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Pros</a:t>
            </a:r>
          </a:p>
          <a:p>
            <a:pPr marL="12700"/>
            <a:r>
              <a:rPr lang="en-US" cap="all" spc="200" dirty="0" smtClean="0">
                <a:solidFill>
                  <a:schemeClr val="accent1">
                    <a:lumMod val="75000"/>
                  </a:schemeClr>
                </a:solidFill>
                <a:latin typeface="Arial"/>
                <a:cs typeface="Arial"/>
              </a:rPr>
              <a:t>Menu-cards</a:t>
            </a:r>
          </a:p>
          <a:p>
            <a:pPr marL="12700"/>
            <a:r>
              <a:rPr lang="en-US" cap="all" spc="200" dirty="0" smtClean="0">
                <a:solidFill>
                  <a:schemeClr val="accent1">
                    <a:lumMod val="75000"/>
                  </a:schemeClr>
                </a:solidFill>
                <a:latin typeface="Arial"/>
                <a:cs typeface="Arial"/>
              </a:rPr>
              <a:t>Simple search by ingredients</a:t>
            </a:r>
          </a:p>
          <a:p>
            <a:pPr marL="12700"/>
            <a:r>
              <a:rPr lang="en-US" cap="all" spc="200" dirty="0" smtClean="0">
                <a:solidFill>
                  <a:schemeClr val="accent1">
                    <a:lumMod val="75000"/>
                  </a:schemeClr>
                </a:solidFill>
                <a:latin typeface="Arial"/>
                <a:cs typeface="Arial"/>
              </a:rPr>
              <a:t>Favourite and shopping list</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Cons</a:t>
            </a:r>
          </a:p>
          <a:p>
            <a:pPr marL="12700"/>
            <a:r>
              <a:rPr lang="en-US" cap="all" spc="200" dirty="0" smtClean="0">
                <a:solidFill>
                  <a:schemeClr val="accent1">
                    <a:lumMod val="75000"/>
                  </a:schemeClr>
                </a:solidFill>
                <a:latin typeface="Arial"/>
                <a:cs typeface="Arial"/>
              </a:rPr>
              <a:t>Design and structure is cluttered</a:t>
            </a:r>
          </a:p>
          <a:p>
            <a:pPr marL="12700"/>
            <a:r>
              <a:rPr lang="en-US" cap="all" spc="200" dirty="0" smtClean="0">
                <a:solidFill>
                  <a:schemeClr val="accent1">
                    <a:lumMod val="75000"/>
                  </a:schemeClr>
                </a:solidFill>
                <a:latin typeface="Arial"/>
                <a:cs typeface="Arial"/>
              </a:rPr>
              <a:t>Hard to find the wanted functionality</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7</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Problem Statement</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2"/>
            <a:ext cx="7052457" cy="4074001"/>
          </a:xfrm>
          <a:prstGeom prst="rect">
            <a:avLst/>
          </a:prstGeom>
        </p:spPr>
        <p:txBody>
          <a:bodyPr vert="horz" wrap="square" lIns="0" tIns="0" rIns="0" bIns="0" rtlCol="0">
            <a:noAutofit/>
          </a:bodyPr>
          <a:lstStyle/>
          <a:p>
            <a:pPr marL="12700"/>
            <a:r>
              <a:rPr lang="en-US" b="1" cap="all" spc="200" dirty="0" smtClean="0">
                <a:solidFill>
                  <a:schemeClr val="accent1">
                    <a:lumMod val="75000"/>
                  </a:schemeClr>
                </a:solidFill>
                <a:latin typeface="Arial"/>
                <a:cs typeface="Arial"/>
              </a:rPr>
              <a:t>Easy to search the Internet for new recipes</a:t>
            </a:r>
          </a:p>
          <a:p>
            <a:pPr marL="12700"/>
            <a:endParaRPr lang="en-US" b="1" cap="all" spc="200" dirty="0" smtClean="0">
              <a:solidFill>
                <a:schemeClr val="accent1">
                  <a:lumMod val="75000"/>
                </a:schemeClr>
              </a:solidFill>
              <a:latin typeface="Arial"/>
              <a:cs typeface="Arial"/>
            </a:endParaRPr>
          </a:p>
          <a:p>
            <a:pPr marL="12700"/>
            <a:r>
              <a:rPr lang="en-US" b="1" cap="all" spc="200" dirty="0" smtClean="0">
                <a:solidFill>
                  <a:schemeClr val="accent1">
                    <a:lumMod val="75000"/>
                  </a:schemeClr>
                </a:solidFill>
                <a:latin typeface="Arial"/>
                <a:cs typeface="Arial"/>
              </a:rPr>
              <a:t>App where the user can discover new recipes</a:t>
            </a:r>
          </a:p>
          <a:p>
            <a:pPr marL="12700"/>
            <a:endParaRPr lang="en-US" b="1" cap="all" spc="200" dirty="0" smtClean="0">
              <a:solidFill>
                <a:schemeClr val="accent1">
                  <a:lumMod val="75000"/>
                </a:schemeClr>
              </a:solidFill>
              <a:latin typeface="Arial"/>
              <a:cs typeface="Arial"/>
            </a:endParaRPr>
          </a:p>
          <a:p>
            <a:pPr marL="12700" algn="just"/>
            <a:r>
              <a:rPr lang="en-US" spc="200" dirty="0" smtClean="0">
                <a:solidFill>
                  <a:schemeClr val="accent1">
                    <a:lumMod val="75000"/>
                  </a:schemeClr>
                </a:solidFill>
                <a:latin typeface="Arial"/>
                <a:cs typeface="Arial"/>
              </a:rPr>
              <a:t>“How can we take advantage of the mobile platform, in order to provide the user with relevant recipes based one specific ingredients, and taking any user defined restrictions, like allergies, into consideration.”</a:t>
            </a:r>
          </a:p>
          <a:p>
            <a:pPr marL="12700"/>
            <a:endParaRPr lang="en-US" b="1"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8</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26301" y="562803"/>
            <a:ext cx="6231700" cy="368935"/>
          </a:xfrm>
          <a:prstGeom prst="rect">
            <a:avLst/>
          </a:prstGeom>
        </p:spPr>
        <p:txBody>
          <a:bodyPr vert="horz" wrap="square" lIns="0" tIns="0" rIns="0" bIns="0" rtlCol="0">
            <a:noAutofit/>
          </a:bodyPr>
          <a:lstStyle/>
          <a:p>
            <a:pPr marL="12700">
              <a:tabLst>
                <a:tab pos="1641434" algn="l"/>
                <a:tab pos="2152597" algn="l"/>
                <a:tab pos="3412405" algn="l"/>
              </a:tabLst>
            </a:pPr>
            <a:r>
              <a:rPr lang="en-GB" sz="2400" kern="0" cap="all" spc="200" dirty="0" smtClean="0">
                <a:solidFill>
                  <a:schemeClr val="tx2">
                    <a:lumMod val="50000"/>
                  </a:schemeClr>
                </a:solidFill>
                <a:latin typeface="Arial"/>
                <a:cs typeface="Arial"/>
              </a:rPr>
              <a:t>Requirements</a:t>
            </a:r>
            <a:endParaRPr lang="en-GB" sz="2400" kern="0" cap="all" spc="200" dirty="0">
              <a:solidFill>
                <a:schemeClr val="tx2">
                  <a:lumMod val="50000"/>
                </a:schemeClr>
              </a:solidFill>
              <a:latin typeface="Arial"/>
              <a:cs typeface="Arial"/>
            </a:endParaRPr>
          </a:p>
        </p:txBody>
      </p:sp>
      <p:sp>
        <p:nvSpPr>
          <p:cNvPr id="3" name="object 3"/>
          <p:cNvSpPr txBox="1"/>
          <p:nvPr/>
        </p:nvSpPr>
        <p:spPr>
          <a:xfrm>
            <a:off x="626300" y="1155203"/>
            <a:ext cx="7969060" cy="2821886"/>
          </a:xfrm>
          <a:prstGeom prst="rect">
            <a:avLst/>
          </a:prstGeom>
        </p:spPr>
        <p:txBody>
          <a:bodyPr vert="horz" wrap="square" lIns="0" tIns="0" rIns="0" bIns="0" numCol="2" rtlCol="0">
            <a:noAutofit/>
          </a:bodyPr>
          <a:lstStyle/>
          <a:p>
            <a:pPr marL="12700"/>
            <a:r>
              <a:rPr lang="en-GB" sz="1600" cap="all" spc="200" dirty="0" smtClean="0">
                <a:solidFill>
                  <a:schemeClr val="accent1">
                    <a:lumMod val="75000"/>
                  </a:schemeClr>
                </a:solidFill>
                <a:latin typeface="Arial"/>
                <a:cs typeface="Arial"/>
              </a:rPr>
              <a:t>Android</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Search by ingredients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Free-test search</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Search filters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Favourite recipes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Shopping List</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Sharing</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Persistency</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Unit Conversion</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Additional Languages</a:t>
            </a:r>
          </a:p>
          <a:p>
            <a:pPr marL="12700"/>
            <a:endParaRPr lang="en-GB" sz="1600" cap="all" spc="200" dirty="0" smtClean="0">
              <a:solidFill>
                <a:schemeClr val="accent1">
                  <a:lumMod val="75000"/>
                </a:schemeClr>
              </a:solidFill>
              <a:latin typeface="Arial"/>
              <a:cs typeface="Arial"/>
            </a:endParaRPr>
          </a:p>
          <a:p>
            <a:pPr marL="12700"/>
            <a:r>
              <a:rPr lang="en-GB" sz="1600" cap="all" spc="200" dirty="0" smtClean="0">
                <a:solidFill>
                  <a:schemeClr val="accent1">
                    <a:lumMod val="75000"/>
                  </a:schemeClr>
                </a:solidFill>
                <a:latin typeface="Arial"/>
                <a:cs typeface="Arial"/>
              </a:rPr>
              <a:t>No login required</a:t>
            </a:r>
          </a:p>
          <a:p>
            <a:pPr marL="12700"/>
            <a:endParaRPr lang="en-GB" sz="1600" cap="all" spc="200" dirty="0" smtClean="0">
              <a:solidFill>
                <a:schemeClr val="accent1">
                  <a:lumMod val="75000"/>
                </a:schemeClr>
              </a:solidFill>
              <a:latin typeface="Arial"/>
              <a:cs typeface="Arial"/>
            </a:endParaRPr>
          </a:p>
          <a:p>
            <a:pPr marL="12700"/>
            <a:endParaRPr lang="en-GB" sz="1600" cap="all" spc="200" dirty="0" smtClean="0">
              <a:solidFill>
                <a:schemeClr val="accent1">
                  <a:lumMod val="75000"/>
                </a:schemeClr>
              </a:solidFill>
              <a:latin typeface="Arial"/>
              <a:cs typeface="Arial"/>
            </a:endParaRPr>
          </a:p>
        </p:txBody>
      </p:sp>
      <p:sp>
        <p:nvSpPr>
          <p:cNvPr id="9" name="object 7"/>
          <p:cNvSpPr txBox="1"/>
          <p:nvPr/>
        </p:nvSpPr>
        <p:spPr>
          <a:xfrm>
            <a:off x="2743201" y="6137891"/>
            <a:ext cx="3682707" cy="294005"/>
          </a:xfrm>
          <a:prstGeom prst="rect">
            <a:avLst/>
          </a:prstGeom>
        </p:spPr>
        <p:txBody>
          <a:bodyPr vert="horz" wrap="square" lIns="0" tIns="0" rIns="0" bIns="0" rtlCol="0">
            <a:noAutofit/>
          </a:bodyPr>
          <a:lstStyle/>
          <a:p>
            <a:pPr algn="ctr">
              <a:lnSpc>
                <a:spcPct val="100000"/>
              </a:lnSpc>
            </a:pPr>
            <a:r>
              <a:rPr lang="da-DK" sz="851" b="1" kern="0" cap="all" spc="200" dirty="0">
                <a:solidFill>
                  <a:schemeClr val="tx1">
                    <a:lumMod val="50000"/>
                    <a:lumOff val="50000"/>
                  </a:schemeClr>
                </a:solidFill>
                <a:latin typeface="Arial"/>
                <a:cs typeface="Arial"/>
              </a:rPr>
              <a:t>Department of computer science</a:t>
            </a:r>
            <a:endParaRPr sz="851" b="1" kern="0" cap="all" spc="200" dirty="0">
              <a:solidFill>
                <a:schemeClr val="tx1">
                  <a:lumMod val="50000"/>
                  <a:lumOff val="50000"/>
                </a:schemeClr>
              </a:solidFill>
              <a:latin typeface="Arial"/>
              <a:cs typeface="Arial"/>
            </a:endParaRPr>
          </a:p>
          <a:p>
            <a:pPr marR="20319" algn="ctr">
              <a:spcBef>
                <a:spcPts val="180"/>
              </a:spcBef>
            </a:pPr>
            <a:r>
              <a:rPr sz="851" kern="0" cap="all" spc="200" dirty="0">
                <a:solidFill>
                  <a:schemeClr val="tx1">
                    <a:lumMod val="50000"/>
                    <a:lumOff val="50000"/>
                  </a:schemeClr>
                </a:solidFill>
                <a:latin typeface="Arial"/>
                <a:cs typeface="Arial"/>
              </a:rPr>
              <a:t>AALBORG</a:t>
            </a:r>
            <a:r>
              <a:rPr lang="da-DK" sz="851" kern="0" cap="all" spc="200" dirty="0">
                <a:solidFill>
                  <a:schemeClr val="tx1">
                    <a:lumMod val="50000"/>
                    <a:lumOff val="50000"/>
                  </a:schemeClr>
                </a:solidFill>
                <a:latin typeface="Arial"/>
                <a:cs typeface="Arial"/>
              </a:rPr>
              <a:t> UNIVERSITy</a:t>
            </a:r>
            <a:endParaRPr sz="851" kern="0" cap="all" spc="200" dirty="0">
              <a:solidFill>
                <a:schemeClr val="tx1">
                  <a:lumMod val="50000"/>
                  <a:lumOff val="50000"/>
                </a:schemeClr>
              </a:solidFill>
              <a:latin typeface="Arial"/>
              <a:cs typeface="Arial"/>
            </a:endParaRPr>
          </a:p>
        </p:txBody>
      </p:sp>
      <p:sp>
        <p:nvSpPr>
          <p:cNvPr id="12" name="object 4"/>
          <p:cNvSpPr txBox="1">
            <a:spLocks/>
          </p:cNvSpPr>
          <p:nvPr/>
        </p:nvSpPr>
        <p:spPr>
          <a:xfrm>
            <a:off x="2540147" y="5952021"/>
            <a:ext cx="4343400" cy="143981"/>
          </a:xfrm>
          <a:prstGeom prst="rect">
            <a:avLst/>
          </a:prstGeom>
        </p:spPr>
        <p:txBody>
          <a:bodyPr vert="horz" wrap="square" lIns="0" tIns="0" rIns="0" bIns="0" rtlCol="0" anchor="ctr">
            <a:noAutofit/>
          </a:bodyPr>
          <a:lstStyle>
            <a:defPPr>
              <a:defRPr lang="da-DK"/>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a:fld id="{80E1DA1B-E50B-4430-BFAD-650A8158D5AA}" type="slidenum">
              <a:rPr lang="da-DK" sz="851" b="1" kern="0" cap="all" spc="200" dirty="0">
                <a:solidFill>
                  <a:schemeClr val="tx1">
                    <a:lumMod val="50000"/>
                    <a:lumOff val="50000"/>
                  </a:schemeClr>
                </a:solidFill>
                <a:latin typeface="Arial"/>
                <a:cs typeface="Arial"/>
              </a:rPr>
              <a:pPr marL="12700"/>
              <a:t>9</a:t>
            </a:fld>
            <a:r>
              <a:rPr lang="da-DK" sz="851" b="1" kern="0" cap="all" spc="200" dirty="0" smtClean="0">
                <a:solidFill>
                  <a:schemeClr val="tx1">
                    <a:lumMod val="50000"/>
                    <a:lumOff val="50000"/>
                  </a:schemeClr>
                </a:solidFill>
                <a:latin typeface="Arial"/>
                <a:cs typeface="Arial"/>
              </a:rPr>
              <a:t> </a:t>
            </a:r>
            <a:r>
              <a:rPr lang="da-DK" sz="851" b="1" kern="0" cap="all" spc="200" dirty="0">
                <a:solidFill>
                  <a:schemeClr val="tx1">
                    <a:lumMod val="50000"/>
                    <a:lumOff val="50000"/>
                  </a:schemeClr>
                </a:solidFill>
                <a:latin typeface="Arial"/>
                <a:cs typeface="Arial"/>
              </a:rPr>
              <a:t>OF </a:t>
            </a:r>
            <a:r>
              <a:rPr lang="da-DK" sz="851" b="1" kern="0" cap="all" spc="200" dirty="0" smtClean="0">
                <a:solidFill>
                  <a:schemeClr val="tx1">
                    <a:lumMod val="50000"/>
                    <a:lumOff val="50000"/>
                  </a:schemeClr>
                </a:solidFill>
                <a:latin typeface="Arial"/>
                <a:cs typeface="Arial"/>
              </a:rPr>
              <a:t>32  </a:t>
            </a:r>
            <a:r>
              <a:rPr lang="da-DK" sz="851" b="1" kern="0" cap="all" spc="200" dirty="0">
                <a:solidFill>
                  <a:schemeClr val="tx1">
                    <a:lumMod val="50000"/>
                    <a:lumOff val="50000"/>
                  </a:schemeClr>
                </a:solidFill>
                <a:latin typeface="Arial"/>
                <a:cs typeface="Arial"/>
              </a:rPr>
              <a:t>| </a:t>
            </a:r>
            <a:r>
              <a:rPr lang="da-DK" sz="851" b="1" kern="0" spc="200" dirty="0">
                <a:solidFill>
                  <a:schemeClr val="tx1">
                    <a:lumMod val="50000"/>
                    <a:lumOff val="50000"/>
                  </a:schemeClr>
                </a:solidFill>
                <a:latin typeface="Arial"/>
                <a:cs typeface="Arial"/>
              </a:rPr>
              <a:t>15.02.2014</a:t>
            </a:r>
            <a:endParaRPr lang="da-DK" sz="851" kern="0" cap="all" spc="200" dirty="0">
              <a:solidFill>
                <a:schemeClr val="tx1">
                  <a:lumMod val="50000"/>
                  <a:lumOff val="50000"/>
                </a:schemeClr>
              </a:solidFill>
              <a:latin typeface="Arial"/>
              <a:cs typeface="Arial"/>
            </a:endParaRPr>
          </a:p>
        </p:txBody>
      </p:sp>
    </p:spTree>
    <p:extLst>
      <p:ext uri="{BB962C8B-B14F-4D97-AF65-F5344CB8AC3E}">
        <p14:creationId xmlns="" xmlns:p14="http://schemas.microsoft.com/office/powerpoint/2010/main" val="1235641584"/>
      </p:ext>
    </p:extLst>
  </p:cSld>
  <p:clrMapOvr>
    <a:masterClrMapping/>
  </p:clrMapOvr>
  <mc:AlternateContent xmlns:mc="http://schemas.openxmlformats.org/markup-compatibility/2006">
    <mc:Choice xmlns="" xmlns:p14="http://schemas.microsoft.com/office/powerpoint/2010/main" Requires="p14">
      <p:transition p14:dur="250">
        <p:fade/>
      </p:transition>
    </mc:Choice>
    <mc:Fallback>
      <p:transition>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884</TotalTime>
  <Words>1678</Words>
  <Application>Microsoft Office PowerPoint</Application>
  <PresentationFormat>On-screen Show (4:3)</PresentationFormat>
  <Paragraphs>439</Paragraphs>
  <Slides>37</Slides>
  <Notes>22</Notes>
  <HiddenSlides>0</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37</vt:i4>
      </vt:variant>
    </vt:vector>
  </HeadingPairs>
  <TitlesOfParts>
    <vt:vector size="40" baseType="lpstr">
      <vt:lpstr>Office Theme</vt:lpstr>
      <vt:lpstr>Microsoft Visio Drawing</vt:lpstr>
      <vt:lpstr>Visio</vt:lpstr>
      <vt:lpstr>Dishcover</vt:lpstr>
      <vt:lpstr>Analysis</vt:lpstr>
      <vt:lpstr>Slide 3</vt:lpstr>
      <vt:lpstr>Slide 4</vt:lpstr>
      <vt:lpstr>Slide 5</vt:lpstr>
      <vt:lpstr>Slide 6</vt:lpstr>
      <vt:lpstr>Slide 7</vt:lpstr>
      <vt:lpstr>Slide 8</vt:lpstr>
      <vt:lpstr>Slide 9</vt:lpstr>
      <vt:lpstr>Design</vt:lpstr>
      <vt:lpstr>Slide 11</vt:lpstr>
      <vt:lpstr>Slide 12</vt:lpstr>
      <vt:lpstr>Slide 13</vt:lpstr>
      <vt:lpstr>Slide 14</vt:lpstr>
      <vt:lpstr>Slide 15</vt:lpstr>
      <vt:lpstr>Slide 16</vt:lpstr>
      <vt:lpstr>Slide 17</vt:lpstr>
      <vt:lpstr>Hest</vt:lpstr>
      <vt:lpstr>Slide 19</vt:lpstr>
      <vt:lpstr>Slide 20</vt:lpstr>
      <vt:lpstr>Slide 21</vt:lpstr>
      <vt:lpstr>Slide 22</vt:lpstr>
      <vt:lpstr>Slide 23</vt:lpstr>
      <vt:lpstr>Slide 24</vt:lpstr>
      <vt:lpstr>Search by ingredients</vt:lpstr>
      <vt:lpstr>Slide 26</vt:lpstr>
      <vt:lpstr>Slide 27</vt:lpstr>
      <vt:lpstr>Slide 28</vt:lpstr>
      <vt:lpstr>Slide 29</vt:lpstr>
      <vt:lpstr>Test</vt:lpstr>
      <vt:lpstr>Slide 31</vt:lpstr>
      <vt:lpstr>Slide 32</vt:lpstr>
      <vt:lpstr>Conclusion</vt:lpstr>
      <vt:lpstr>Slide 34</vt:lpstr>
      <vt:lpstr>Future Work</vt:lpstr>
      <vt:lpstr>Slide 36</vt:lpstr>
      <vt:lpstr>Demonstration</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Motivation</dc:title>
  <dc:creator>Jacob Wortmann</dc:creator>
  <cp:lastModifiedBy>Jesper - Nexus - Andersen</cp:lastModifiedBy>
  <cp:revision>102</cp:revision>
  <dcterms:created xsi:type="dcterms:W3CDTF">2014-01-11T16:25:36Z</dcterms:created>
  <dcterms:modified xsi:type="dcterms:W3CDTF">2014-06-10T10:38:10Z</dcterms:modified>
</cp:coreProperties>
</file>

<file path=docProps/thumbnail.jpeg>
</file>